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8958" r:id="rId3"/>
    <p:sldId id="8959" r:id="rId4"/>
    <p:sldId id="8960" r:id="rId5"/>
    <p:sldId id="567" r:id="rId6"/>
    <p:sldId id="499" r:id="rId8"/>
    <p:sldId id="9135" r:id="rId9"/>
    <p:sldId id="9136" r:id="rId10"/>
    <p:sldId id="9137" r:id="rId11"/>
    <p:sldId id="9138" r:id="rId12"/>
    <p:sldId id="8942" r:id="rId13"/>
    <p:sldId id="9124" r:id="rId14"/>
    <p:sldId id="9093" r:id="rId15"/>
    <p:sldId id="9097" r:id="rId16"/>
    <p:sldId id="8962" r:id="rId17"/>
    <p:sldId id="8968" r:id="rId18"/>
    <p:sldId id="9139" r:id="rId19"/>
    <p:sldId id="500" r:id="rId20"/>
    <p:sldId id="568" r:id="rId21"/>
  </p:sldIdLst>
  <p:sldSz cx="12192000" cy="6858000"/>
  <p:notesSz cx="6858000" cy="9144000"/>
  <p:custDataLst>
    <p:tags r:id="rId26"/>
  </p:custDataLst>
  <p:defaultText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7" userDrawn="1">
          <p15:clr>
            <a:srgbClr val="A4A3A4"/>
          </p15:clr>
        </p15:guide>
        <p15:guide id="2" pos="765" userDrawn="1">
          <p15:clr>
            <a:srgbClr val="A4A3A4"/>
          </p15:clr>
        </p15:guide>
        <p15:guide id="3" pos="9596" userDrawn="1">
          <p15:clr>
            <a:srgbClr val="A4A3A4"/>
          </p15:clr>
        </p15:guide>
        <p15:guide id="4" orient="horz" pos="4876" userDrawn="1">
          <p15:clr>
            <a:srgbClr val="A4A3A4"/>
          </p15:clr>
        </p15:guide>
        <p15:guide id="5" orient="horz" pos="1332" userDrawn="1">
          <p15:clr>
            <a:srgbClr val="A4A3A4"/>
          </p15:clr>
        </p15:guide>
        <p15:guide id="6" orient="horz" pos="288" userDrawn="1">
          <p15:clr>
            <a:srgbClr val="A4A3A4"/>
          </p15:clr>
        </p15:guide>
        <p15:guide id="7" orient="horz" pos="5480" userDrawn="1">
          <p15:clr>
            <a:srgbClr val="A4A3A4"/>
          </p15:clr>
        </p15:guide>
        <p15:guide id="8" pos="5223" userDrawn="1">
          <p15:clr>
            <a:srgbClr val="A4A3A4"/>
          </p15:clr>
        </p15:guide>
        <p15:guide id="9" orient="horz" pos="2674" userDrawn="1">
          <p15:clr>
            <a:srgbClr val="A4A3A4"/>
          </p15:clr>
        </p15:guide>
        <p15:guide id="11" orient="horz" pos="1817" userDrawn="1">
          <p15:clr>
            <a:srgbClr val="A4A3A4"/>
          </p15:clr>
        </p15:guide>
        <p15:guide id="12" orient="horz" pos="2896" userDrawn="1">
          <p15:clr>
            <a:srgbClr val="A4A3A4"/>
          </p15:clr>
        </p15:guide>
        <p15:guide id="13" orient="horz" pos="3672" userDrawn="1">
          <p15:clr>
            <a:srgbClr val="A4A3A4"/>
          </p15:clr>
        </p15:guide>
        <p15:guide id="14" orient="horz" pos="977" userDrawn="1">
          <p15:clr>
            <a:srgbClr val="A4A3A4"/>
          </p15:clr>
        </p15:guide>
        <p15:guide id="15" orient="horz" pos="4104" userDrawn="1">
          <p15:clr>
            <a:srgbClr val="A4A3A4"/>
          </p15:clr>
        </p15:guide>
        <p15:guide id="16" orient="horz" pos="0" userDrawn="1">
          <p15:clr>
            <a:srgbClr val="A4A3A4"/>
          </p15:clr>
        </p15:guide>
        <p15:guide id="17" orient="horz" pos="2941" userDrawn="1">
          <p15:clr>
            <a:srgbClr val="A4A3A4"/>
          </p15:clr>
        </p15:guide>
        <p15:guide id="18" pos="573" userDrawn="1">
          <p15:clr>
            <a:srgbClr val="A4A3A4"/>
          </p15:clr>
        </p15:guide>
        <p15:guide id="19" pos="7226"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6034" autoAdjust="0"/>
  </p:normalViewPr>
  <p:slideViewPr>
    <p:cSldViewPr snapToGrid="0" showGuides="1">
      <p:cViewPr>
        <p:scale>
          <a:sx n="64" d="100"/>
          <a:sy n="64" d="100"/>
        </p:scale>
        <p:origin x="-750" y="-72"/>
      </p:cViewPr>
      <p:guideLst>
        <p:guide orient="horz" pos="3747"/>
        <p:guide pos="765"/>
        <p:guide pos="9596"/>
        <p:guide orient="horz" pos="4876"/>
        <p:guide orient="horz" pos="1332"/>
        <p:guide orient="horz" pos="288"/>
        <p:guide orient="horz" pos="5480"/>
        <p:guide pos="5223"/>
        <p:guide orient="horz" pos="2674"/>
        <p:guide orient="horz" pos="1817"/>
        <p:guide orient="horz" pos="2896"/>
        <p:guide orient="horz" pos="3672"/>
        <p:guide orient="horz" pos="977"/>
        <p:guide orient="horz" pos="4104"/>
        <p:guide orient="horz"/>
        <p:guide orient="horz" pos="2941"/>
        <p:guide pos="573"/>
        <p:guide pos="7226"/>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52.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8.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11.png"/><Relationship Id="rId15" Type="http://schemas.openxmlformats.org/officeDocument/2006/relationships/tags" Target="../tags/tag10.xml"/><Relationship Id="rId14" Type="http://schemas.openxmlformats.org/officeDocument/2006/relationships/image" Target="../media/image10.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12.png"/><Relationship Id="rId3" Type="http://schemas.openxmlformats.org/officeDocument/2006/relationships/tags" Target="../tags/tag15.xml"/><Relationship Id="rId2" Type="http://schemas.openxmlformats.org/officeDocument/2006/relationships/tags" Target="../tags/tag14.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a:fillRect/>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7" name="图片 6" descr="图片包含 游戏机, 装饰品, 伞, 树&#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p:cNvPicPr>
            <a:picLocks noChangeAspect="1"/>
          </p:cNvPicPr>
          <p:nvPr userDrawn="1"/>
        </p:nvPicPr>
        <p:blipFill rotWithShape="1">
          <a:blip r:embed="rId4" cstate="print">
            <a:extLst>
              <a:ext uri="{28A0092B-C50C-407E-A947-70E740481C1C}">
                <a14:useLocalDpi xmlns:a14="http://schemas.microsoft.com/office/drawing/2010/main" val="0"/>
              </a:ext>
            </a:extLst>
          </a:blip>
          <a:srcRect l="2828" t="20962" r="16150" b="11338"/>
          <a:stretch>
            <a:fillRect/>
          </a:stretch>
        </p:blipFill>
        <p:spPr>
          <a:xfrm flipH="1">
            <a:off x="-145458" y="1777214"/>
            <a:ext cx="5714700" cy="4775034"/>
          </a:xfrm>
          <a:prstGeom prst="rect">
            <a:avLst/>
          </a:prstGeom>
        </p:spPr>
      </p:pic>
      <p:pic>
        <p:nvPicPr>
          <p:cNvPr id="15" name="图片 14"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3126781" y="146749"/>
            <a:ext cx="6126692" cy="2697290"/>
          </a:xfrm>
          <a:prstGeom prst="rect">
            <a:avLst/>
          </a:prstGeom>
        </p:spPr>
      </p:pic>
      <p:pic>
        <p:nvPicPr>
          <p:cNvPr id="21" name="悠扬婉转充满希望的钢琴节奏背景乐_1分38秒">
            <a:hlinkClick r:id="" action="ppaction://media"/>
          </p:cNvPr>
          <p:cNvPicPr>
            <a:picLocks noChangeAspect="1"/>
          </p:cNvPicPr>
          <p:nvPr userDrawn="1">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4944151" y="146749"/>
            <a:ext cx="6126692" cy="2697290"/>
          </a:xfrm>
          <a:prstGeom prst="rect">
            <a:avLst/>
          </a:prstGeom>
        </p:spPr>
      </p:pic>
      <p:sp>
        <p:nvSpPr>
          <p:cNvPr id="16" name="TextBox 6"/>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endPar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6" name="矩形: 圆角 5"/>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22" name="矩形: 圆角 21"/>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lt2"/>
        </a:solidFill>
        <a:effectLst/>
      </p:bgPr>
    </p:bg>
    <p:spTree>
      <p:nvGrpSpPr>
        <p:cNvPr id="1" name=""/>
        <p:cNvGrpSpPr/>
        <p:nvPr/>
      </p:nvGrpSpPr>
      <p:grpSpPr>
        <a:xfrm>
          <a:off x="0" y="0"/>
          <a:ext cx="0" cy="0"/>
          <a:chOff x="0" y="0"/>
          <a:chExt cx="0" cy="0"/>
        </a:xfrm>
      </p:grpSpPr>
      <p:sp>
        <p:nvSpPr>
          <p:cNvPr id="15" name="矩形 14"/>
          <p:cNvSpPr/>
          <p:nvPr>
            <p:custDataLst>
              <p:tags r:id="rId2"/>
            </p:custDataLst>
          </p:nvPr>
        </p:nvSpPr>
        <p:spPr>
          <a:xfrm flipH="1">
            <a:off x="1074293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3" name="矩形 12"/>
          <p:cNvSpPr/>
          <p:nvPr>
            <p:custDataLst>
              <p:tags r:id="rId3"/>
            </p:custDataLst>
          </p:nvPr>
        </p:nvSpPr>
        <p:spPr>
          <a:xfrm flipH="1">
            <a:off x="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2" name="图片 11"/>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5167" t="52578" r="8153" b="16221"/>
          <a:stretch>
            <a:fillRect/>
          </a:stretch>
        </p:blipFill>
        <p:spPr>
          <a:xfrm rot="16200000">
            <a:off x="8063865" y="2663190"/>
            <a:ext cx="6858000" cy="1532890"/>
          </a:xfrm>
          <a:prstGeom prst="rect">
            <a:avLst/>
          </a:prstGeom>
        </p:spPr>
      </p:pic>
      <p:pic>
        <p:nvPicPr>
          <p:cNvPr id="18" name="图片 17"/>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rcRect l="3313" t="57064" r="2445" b="7999"/>
          <a:stretch>
            <a:fillRect/>
          </a:stretch>
        </p:blipFill>
        <p:spPr>
          <a:xfrm rot="5400000">
            <a:off x="-2519680" y="2520315"/>
            <a:ext cx="6546850" cy="1506855"/>
          </a:xfrm>
          <a:prstGeom prst="rect">
            <a:avLst/>
          </a:prstGeom>
        </p:spPr>
      </p:pic>
      <p:pic>
        <p:nvPicPr>
          <p:cNvPr id="11" name="图片 10" descr="背景图案&#10;&#10;中度可信度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28712"/>
          <a:stretch>
            <a:fillRect/>
          </a:stretch>
        </p:blipFill>
        <p:spPr>
          <a:xfrm rot="5400000">
            <a:off x="10835102" y="139401"/>
            <a:ext cx="1343598" cy="1064796"/>
          </a:xfrm>
          <a:custGeom>
            <a:avLst/>
            <a:gdLst>
              <a:gd name="connsiteX0" fmla="*/ 0 w 1343598"/>
              <a:gd name="connsiteY0" fmla="*/ 1064796 h 1064796"/>
              <a:gd name="connsiteX1" fmla="*/ 0 w 1343598"/>
              <a:gd name="connsiteY1" fmla="*/ 0 h 1064796"/>
              <a:gd name="connsiteX2" fmla="*/ 1343598 w 1343598"/>
              <a:gd name="connsiteY2" fmla="*/ 0 h 1064796"/>
              <a:gd name="connsiteX3" fmla="*/ 1343598 w 1343598"/>
              <a:gd name="connsiteY3" fmla="*/ 1064796 h 1064796"/>
            </a:gdLst>
            <a:ahLst/>
            <a:cxnLst>
              <a:cxn ang="0">
                <a:pos x="connsiteX0" y="connsiteY0"/>
              </a:cxn>
              <a:cxn ang="0">
                <a:pos x="connsiteX1" y="connsiteY1"/>
              </a:cxn>
              <a:cxn ang="0">
                <a:pos x="connsiteX2" y="connsiteY2"/>
              </a:cxn>
              <a:cxn ang="0">
                <a:pos x="connsiteX3" y="connsiteY3"/>
              </a:cxn>
            </a:cxnLst>
            <a:rect l="l" t="t" r="r" b="b"/>
            <a:pathLst>
              <a:path w="1343598" h="1064796">
                <a:moveTo>
                  <a:pt x="0" y="1064796"/>
                </a:moveTo>
                <a:lnTo>
                  <a:pt x="0" y="0"/>
                </a:lnTo>
                <a:lnTo>
                  <a:pt x="1343598" y="0"/>
                </a:lnTo>
                <a:lnTo>
                  <a:pt x="1343598" y="1064796"/>
                </a:lnTo>
                <a:close/>
              </a:path>
            </a:pathLst>
          </a:custGeom>
        </p:spPr>
      </p:pic>
      <p:pic>
        <p:nvPicPr>
          <p:cNvPr id="14" name="图片 13" descr="桌子上放着许多花&#10;&#10;中度可信度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rcRect l="3815"/>
          <a:stretch>
            <a:fillRect/>
          </a:stretch>
        </p:blipFill>
        <p:spPr>
          <a:xfrm rot="5400000">
            <a:off x="10092055" y="-44450"/>
            <a:ext cx="1697355" cy="1831975"/>
          </a:xfrm>
          <a:custGeom>
            <a:avLst/>
            <a:gdLst>
              <a:gd name="connsiteX0" fmla="*/ 0 w 1720041"/>
              <a:gd name="connsiteY0" fmla="*/ 1832020 h 1832020"/>
              <a:gd name="connsiteX1" fmla="*/ 0 w 1720041"/>
              <a:gd name="connsiteY1" fmla="*/ 0 h 1832020"/>
              <a:gd name="connsiteX2" fmla="*/ 1720041 w 1720041"/>
              <a:gd name="connsiteY2" fmla="*/ 0 h 1832020"/>
              <a:gd name="connsiteX3" fmla="*/ 1720041 w 1720041"/>
              <a:gd name="connsiteY3" fmla="*/ 1832020 h 1832020"/>
            </a:gdLst>
            <a:ahLst/>
            <a:cxnLst>
              <a:cxn ang="0">
                <a:pos x="connsiteX0" y="connsiteY0"/>
              </a:cxn>
              <a:cxn ang="0">
                <a:pos x="connsiteX1" y="connsiteY1"/>
              </a:cxn>
              <a:cxn ang="0">
                <a:pos x="connsiteX2" y="connsiteY2"/>
              </a:cxn>
              <a:cxn ang="0">
                <a:pos x="connsiteX3" y="connsiteY3"/>
              </a:cxn>
            </a:cxnLst>
            <a:rect l="l" t="t" r="r" b="b"/>
            <a:pathLst>
              <a:path w="1720041" h="1832020">
                <a:moveTo>
                  <a:pt x="0" y="1832020"/>
                </a:moveTo>
                <a:lnTo>
                  <a:pt x="0" y="0"/>
                </a:lnTo>
                <a:lnTo>
                  <a:pt x="1720041" y="0"/>
                </a:lnTo>
                <a:lnTo>
                  <a:pt x="1720041" y="1832020"/>
                </a:lnTo>
                <a:close/>
              </a:path>
            </a:pathLst>
          </a:custGeom>
        </p:spPr>
      </p:pic>
      <p:sp>
        <p:nvSpPr>
          <p:cNvPr id="10" name="标题 9"/>
          <p:cNvSpPr txBox="1">
            <a:spLocks noGrp="1"/>
          </p:cNvSpPr>
          <p:nvPr>
            <p:ph type="title" idx="4" hasCustomPrompt="1"/>
            <p:custDataLst>
              <p:tags r:id="rId11"/>
            </p:custDataLst>
          </p:nvPr>
        </p:nvSpPr>
        <p:spPr>
          <a:xfrm>
            <a:off x="3739515" y="3666490"/>
            <a:ext cx="4823460" cy="2073910"/>
          </a:xfrm>
          <a:prstGeom prst="rect">
            <a:avLst/>
          </a:prstGeom>
          <a:noFill/>
        </p:spPr>
        <p:txBody>
          <a:bodyPr wrap="square">
            <a:normAutofit/>
          </a:bodyPr>
          <a:lstStyle>
            <a:lvl1pPr marL="0" marR="0" algn="ctr" defTabSz="914400" rtl="0" eaLnBrk="1" fontAlgn="ctr" latinLnBrk="0" hangingPunct="1">
              <a:lnSpc>
                <a:spcPct val="100000"/>
              </a:lnSpc>
              <a:buClrTx/>
              <a:buSzTx/>
              <a:buFontTx/>
              <a:buNone/>
              <a:defRPr kumimoji="0" lang="zh-CN" altLang="en-US" sz="5400" b="1" i="0" u="none" strike="noStrike" kern="1200" cap="none" spc="0" normalizeH="0" baseline="0" noProof="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lgn="ctr" fontAlgn="ctr">
              <a:lnSpc>
                <a:spcPct val="100000"/>
              </a:lnSpc>
            </a:pPr>
            <a:r>
              <a:rPr>
                <a:sym typeface="+mn-ea"/>
              </a:rPr>
              <a:t>单击编辑标题</a:t>
            </a:r>
            <a:endParaRPr>
              <a:sym typeface="+mn-ea"/>
            </a:endParaRPr>
          </a:p>
        </p:txBody>
      </p:sp>
      <p:sp>
        <p:nvSpPr>
          <p:cNvPr id="9" name="文本占位符 8"/>
          <p:cNvSpPr txBox="1">
            <a:spLocks noGrp="1"/>
          </p:cNvSpPr>
          <p:nvPr>
            <p:ph type="body" idx="3" hasCustomPrompt="1"/>
            <p:custDataLst>
              <p:tags r:id="rId12"/>
            </p:custDataLst>
          </p:nvPr>
        </p:nvSpPr>
        <p:spPr>
          <a:xfrm>
            <a:off x="3740785" y="1182370"/>
            <a:ext cx="4820920" cy="2487930"/>
          </a:xfrm>
          <a:prstGeom prst="rect">
            <a:avLst/>
          </a:prstGeom>
          <a:noFill/>
        </p:spPr>
        <p:txBody>
          <a:bodyPr wrap="square" rtlCol="0" anchor="b" anchorCtr="0">
            <a:normAutofit/>
          </a:bodyPr>
          <a:lstStyle>
            <a:lvl1pPr marL="0" marR="0" lvl="0" algn="ctr" defTabSz="914400" rtl="0" eaLnBrk="1" fontAlgn="auto" latinLnBrk="0" hangingPunct="1">
              <a:lnSpc>
                <a:spcPct val="100000"/>
              </a:lnSpc>
              <a:buClrTx/>
              <a:buSzTx/>
              <a:buFontTx/>
              <a:buNone/>
              <a:defRPr kumimoji="0" lang="en-US" altLang="zh-CN" sz="10000" b="1" i="0" u="none" strike="noStrike" kern="1200" cap="none" spc="0" normalizeH="0" baseline="0" noProof="1">
                <a:solidFill>
                  <a:schemeClr val="accent1">
                    <a:alpha val="70000"/>
                  </a:schemeClr>
                </a:solidFill>
                <a:latin typeface="微软雅黑" panose="020B0503020204020204" pitchFamily="34" charset="-122"/>
                <a:ea typeface="微软雅黑" panose="020B0503020204020204" pitchFamily="34" charset="-122"/>
                <a:cs typeface="仿宋" panose="02010609060101010101" charset="-122"/>
                <a:sym typeface="+mn-ea"/>
              </a:defRPr>
            </a:lvl1pPr>
          </a:lstStyle>
          <a:p>
            <a:pPr lvl="0" algn="ctr">
              <a:buClrTx/>
              <a:buSzTx/>
              <a:buFontTx/>
            </a:pPr>
            <a:r>
              <a:rPr>
                <a:sym typeface="+mn-ea"/>
              </a:rPr>
              <a:t>节编号</a:t>
            </a:r>
            <a:endParaRPr>
              <a:sym typeface="+mn-ea"/>
            </a:endParaRPr>
          </a:p>
        </p:txBody>
      </p:sp>
      <p:pic>
        <p:nvPicPr>
          <p:cNvPr id="8" name="VCG41N473513072" descr="图片包含 游戏机, 动物, 花, 珊瑚&#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rot="5400000">
            <a:off x="323850" y="5396865"/>
            <a:ext cx="1442085" cy="1479550"/>
          </a:xfrm>
          <a:prstGeom prst="rect">
            <a:avLst/>
          </a:prstGeom>
        </p:spPr>
      </p:pic>
      <p:pic>
        <p:nvPicPr>
          <p:cNvPr id="7" name="图片 6" descr="图片包含 昆虫, 动物, 游戏机&#10;&#10;描述已自动生成"/>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10196830" y="3087370"/>
            <a:ext cx="1533525" cy="1501775"/>
          </a:xfrm>
          <a:prstGeom prst="rect">
            <a:avLst/>
          </a:prstGeom>
        </p:spPr>
      </p:pic>
      <p:sp>
        <p:nvSpPr>
          <p:cNvPr id="4" name="日期占位符 3"/>
          <p:cNvSpPr>
            <a:spLocks noGrp="1"/>
          </p:cNvSpPr>
          <p:nvPr>
            <p:ph type="dt" sz="half" idx="10"/>
            <p:custDataLst>
              <p:tags r:id="rId17"/>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custDataLst>
              <p:tags r:id="rId18"/>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9"/>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lt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73" name="图片 72" descr="不同颜色的花&#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l="45169" r="1742" b="65250"/>
          <a:stretch>
            <a:fillRect/>
          </a:stretch>
        </p:blipFill>
        <p:spPr>
          <a:xfrm rot="1631206">
            <a:off x="-511222" y="5991839"/>
            <a:ext cx="3452265" cy="1403056"/>
          </a:xfrm>
          <a:custGeom>
            <a:avLst/>
            <a:gdLst>
              <a:gd name="connsiteX0" fmla="*/ 0 w 3452265"/>
              <a:gd name="connsiteY0" fmla="*/ 0 h 1403056"/>
              <a:gd name="connsiteX1" fmla="*/ 3452265 w 3452265"/>
              <a:gd name="connsiteY1" fmla="*/ 0 h 1403056"/>
              <a:gd name="connsiteX2" fmla="*/ 720663 w 3452265"/>
              <a:gd name="connsiteY2" fmla="*/ 1403056 h 1403056"/>
            </a:gdLst>
            <a:ahLst/>
            <a:cxnLst>
              <a:cxn ang="0">
                <a:pos x="connsiteX0" y="connsiteY0"/>
              </a:cxn>
              <a:cxn ang="0">
                <a:pos x="connsiteX1" y="connsiteY1"/>
              </a:cxn>
              <a:cxn ang="0">
                <a:pos x="connsiteX2" y="connsiteY2"/>
              </a:cxn>
            </a:cxnLst>
            <a:rect l="l" t="t" r="r" b="b"/>
            <a:pathLst>
              <a:path w="3452265" h="1403056">
                <a:moveTo>
                  <a:pt x="0" y="0"/>
                </a:moveTo>
                <a:lnTo>
                  <a:pt x="3452265" y="0"/>
                </a:lnTo>
                <a:lnTo>
                  <a:pt x="720663" y="1403056"/>
                </a:lnTo>
                <a:close/>
              </a:path>
            </a:pathLst>
          </a:custGeom>
        </p:spPr>
      </p:pic>
      <p:sp>
        <p:nvSpPr>
          <p:cNvPr id="10" name="正文"/>
          <p:cNvSpPr txBox="1">
            <a:spLocks noGrp="1"/>
          </p:cNvSpPr>
          <p:nvPr>
            <p:ph idx="3" hasCustomPrompt="1"/>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9" name="正文"/>
          <p:cNvSpPr txBox="1">
            <a:spLocks noGrp="1"/>
          </p:cNvSpPr>
          <p:nvPr>
            <p:ph idx="2" hasCustomPrompt="1"/>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8" name="标题"/>
          <p:cNvSpPr txBox="1">
            <a:spLocks noGrp="1"/>
          </p:cNvSpPr>
          <p:nvPr>
            <p:ph type="title" idx="1"/>
            <p:custDataLst>
              <p:tags r:id="rId7"/>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accent1">
                    <a:lumMod val="75000"/>
                  </a:schemeClr>
                </a:solidFill>
                <a:latin typeface="微软雅黑" panose="020B0503020204020204" pitchFamily="34" charset="-122"/>
                <a:ea typeface="微软雅黑" panose="020B0503020204020204" pitchFamily="34" charset="-122"/>
                <a:cs typeface="仿宋" panose="02010609060101010101" charset="-122"/>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10"/>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2" Type="http://schemas.openxmlformats.org/officeDocument/2006/relationships/slideLayout" Target="../slideLayouts/slideLayout2.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12.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5" Type="http://schemas.openxmlformats.org/officeDocument/2006/relationships/slideLayout" Target="../slideLayouts/slideLayout2.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tags" Target="../tags/tag140.xml"/><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46.xml"/><Relationship Id="rId4" Type="http://schemas.openxmlformats.org/officeDocument/2006/relationships/image" Target="../media/image21.jpeg"/><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1.xml"/><Relationship Id="rId1" Type="http://schemas.openxmlformats.org/officeDocument/2006/relationships/tags" Target="../tags/tag15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tags" Target="../tags/tag24.xml"/><Relationship Id="rId3" Type="http://schemas.openxmlformats.org/officeDocument/2006/relationships/image" Target="../media/image16.jpeg"/><Relationship Id="rId2" Type="http://schemas.openxmlformats.org/officeDocument/2006/relationships/tags" Target="../tags/tag23.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19.png"/><Relationship Id="rId4" Type="http://schemas.openxmlformats.org/officeDocument/2006/relationships/tags" Target="../tags/tag26.xml"/><Relationship Id="rId3" Type="http://schemas.openxmlformats.org/officeDocument/2006/relationships/image" Target="file:///C:\Users\1V994W2\PycharmProjects\PPT_Background_Generation/pic_temp/0_pic_quater_left_up.png" TargetMode="External"/><Relationship Id="rId23" Type="http://schemas.openxmlformats.org/officeDocument/2006/relationships/slideLayout" Target="../slideLayouts/slideLayout2.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image" Target="../media/image18.png"/><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9" Type="http://schemas.openxmlformats.org/officeDocument/2006/relationships/slideLayout" Target="../slideLayouts/slideLayout2.xml"/><Relationship Id="rId38" Type="http://schemas.openxmlformats.org/officeDocument/2006/relationships/tags" Target="../tags/tag79.xml"/><Relationship Id="rId37" Type="http://schemas.openxmlformats.org/officeDocument/2006/relationships/image" Target="../media/image20.jpeg"/><Relationship Id="rId36" Type="http://schemas.openxmlformats.org/officeDocument/2006/relationships/tags" Target="../tags/tag78.xml"/><Relationship Id="rId35" Type="http://schemas.openxmlformats.org/officeDocument/2006/relationships/tags" Target="../tags/tag77.xml"/><Relationship Id="rId34" Type="http://schemas.openxmlformats.org/officeDocument/2006/relationships/tags" Target="../tags/tag76.xml"/><Relationship Id="rId33" Type="http://schemas.openxmlformats.org/officeDocument/2006/relationships/tags" Target="../tags/tag75.xml"/><Relationship Id="rId32" Type="http://schemas.openxmlformats.org/officeDocument/2006/relationships/tags" Target="../tags/tag74.xml"/><Relationship Id="rId31" Type="http://schemas.openxmlformats.org/officeDocument/2006/relationships/tags" Target="../tags/tag73.xml"/><Relationship Id="rId30" Type="http://schemas.openxmlformats.org/officeDocument/2006/relationships/tags" Target="../tags/tag72.xml"/><Relationship Id="rId3" Type="http://schemas.openxmlformats.org/officeDocument/2006/relationships/tags" Target="../tags/tag45.xml"/><Relationship Id="rId29" Type="http://schemas.openxmlformats.org/officeDocument/2006/relationships/tags" Target="../tags/tag71.xml"/><Relationship Id="rId28" Type="http://schemas.openxmlformats.org/officeDocument/2006/relationships/tags" Target="../tags/tag70.xml"/><Relationship Id="rId27" Type="http://schemas.openxmlformats.org/officeDocument/2006/relationships/tags" Target="../tags/tag69.xml"/><Relationship Id="rId26" Type="http://schemas.openxmlformats.org/officeDocument/2006/relationships/tags" Target="../tags/tag68.xml"/><Relationship Id="rId25" Type="http://schemas.openxmlformats.org/officeDocument/2006/relationships/tags" Target="../tags/tag67.xml"/><Relationship Id="rId24" Type="http://schemas.openxmlformats.org/officeDocument/2006/relationships/tags" Target="../tags/tag66.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slideLayout" Target="../slideLayouts/slideLayout2.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6" Type="http://schemas.openxmlformats.org/officeDocument/2006/relationships/slideLayout" Target="../slideLayouts/slideLayout2.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p:cNvSpPr txBox="1"/>
          <p:nvPr/>
        </p:nvSpPr>
        <p:spPr>
          <a:xfrm>
            <a:off x="4139409" y="2491715"/>
            <a:ext cx="6980833" cy="1353820"/>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四</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劳动实践</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任务三 顶岗</a:t>
            </a: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实习</a:t>
            </a:r>
            <a:endParaRPr lang="zh-CN" altLang="en-US" sz="4000" b="1" dirty="0" smtClean="0">
              <a:solidFill>
                <a:srgbClr val="E53437"/>
              </a:solidFill>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顶岗实习内涵</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endPar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顶岗实习准备清单</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
        <p:nvSpPr>
          <p:cNvPr id="102" name="文本框 101"/>
          <p:cNvSpPr txBox="1"/>
          <p:nvPr/>
        </p:nvSpPr>
        <p:spPr>
          <a:xfrm>
            <a:off x="6684645" y="3107690"/>
            <a:ext cx="5080000" cy="398780"/>
          </a:xfrm>
          <a:prstGeom prst="rect">
            <a:avLst/>
          </a:prstGeom>
          <a:noFill/>
          <a:ln w="9525">
            <a:noFill/>
          </a:ln>
        </p:spPr>
        <p:txBody>
          <a:bodyPr>
            <a:spAutoFit/>
          </a:bodyPr>
          <a:p>
            <a:pPr indent="0"/>
            <a:r>
              <a:rPr lang="zh-CN" sz="2000" b="1">
                <a:latin typeface="微软雅黑" panose="020B0503020204020204" pitchFamily="34" charset="-122"/>
                <a:ea typeface="微软雅黑" panose="020B0503020204020204" pitchFamily="34" charset="-122"/>
              </a:rPr>
              <a:t>顶岗实习的准备</a:t>
            </a:r>
            <a:endParaRPr lang="zh-CN"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custDataLst>
              <p:tags r:id="rId1"/>
            </p:custDataLst>
          </p:nvPr>
        </p:nvSpPr>
        <p:spPr>
          <a:xfrm>
            <a:off x="1103349" y="1487554"/>
            <a:ext cx="9358209" cy="1080135"/>
          </a:xfrm>
          <a:prstGeom prst="rect">
            <a:avLst/>
          </a:prstGeom>
          <a:noFill/>
        </p:spPr>
        <p:txBody>
          <a:bodyPr wrap="square" rtlCol="0">
            <a:spAutoFit/>
          </a:bodyPr>
          <a:p>
            <a:pPr indent="457200" algn="just">
              <a:lnSpc>
                <a:spcPct val="120000"/>
              </a:lnSpc>
              <a:spcAft>
                <a:spcPts val="800"/>
              </a:spcAft>
            </a:pPr>
            <a:r>
              <a:rPr lang="zh-CN" altLang="en-US" sz="2400" dirty="0">
                <a:solidFill>
                  <a:srgbClr val="FF0000"/>
                </a:solidFill>
                <a:latin typeface="微软雅黑" panose="020B0503020204020204" pitchFamily="34" charset="-122"/>
                <a:ea typeface="微软雅黑" panose="020B0503020204020204" pitchFamily="34" charset="-122"/>
              </a:rPr>
              <a:t>操作展示：</a:t>
            </a:r>
            <a:endParaRPr lang="zh-CN" altLang="en-US" sz="2400" dirty="0">
              <a:solidFill>
                <a:srgbClr val="FF0000"/>
              </a:solidFill>
              <a:latin typeface="微软雅黑" panose="020B0503020204020204" pitchFamily="34" charset="-122"/>
              <a:ea typeface="微软雅黑" panose="020B0503020204020204" pitchFamily="34" charset="-122"/>
            </a:endParaRPr>
          </a:p>
          <a:p>
            <a:pPr indent="457200" algn="just">
              <a:lnSpc>
                <a:spcPct val="120000"/>
              </a:lnSpc>
              <a:spcAft>
                <a:spcPts val="800"/>
              </a:spcAft>
            </a:pPr>
            <a:r>
              <a:rPr lang="zh-CN" altLang="en-US" sz="2400" dirty="0">
                <a:solidFill>
                  <a:srgbClr val="FF0000"/>
                </a:solidFill>
                <a:latin typeface="微软雅黑" panose="020B0503020204020204" pitchFamily="34" charset="-122"/>
                <a:ea typeface="微软雅黑" panose="020B0503020204020204" pitchFamily="34" charset="-122"/>
              </a:rPr>
              <a:t> </a:t>
            </a:r>
            <a:r>
              <a:rPr lang="en-US" altLang="zh-CN" sz="2400" dirty="0">
                <a:solidFill>
                  <a:srgbClr val="FF0000"/>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各小组</a:t>
            </a:r>
            <a:r>
              <a:rPr lang="zh-CN" altLang="en-US" sz="2400" dirty="0">
                <a:latin typeface="微软雅黑" panose="020B0503020204020204" pitchFamily="34" charset="-122"/>
                <a:ea typeface="微软雅黑" panose="020B0503020204020204" pitchFamily="34" charset="-122"/>
                <a:sym typeface="+mn-ea"/>
              </a:rPr>
              <a:t>分别</a:t>
            </a:r>
            <a:r>
              <a:rPr lang="zh-CN" altLang="en-US" sz="2400" dirty="0">
                <a:latin typeface="微软雅黑" panose="020B0503020204020204" pitchFamily="34" charset="-122"/>
                <a:ea typeface="微软雅黑" panose="020B0503020204020204" pitchFamily="34" charset="-122"/>
              </a:rPr>
              <a:t>派一人上台解说、展示顶岗实习物质准备。</a:t>
            </a:r>
            <a:endParaRPr lang="zh-CN" altLang="en-US" sz="2400" dirty="0">
              <a:latin typeface="微软雅黑" panose="020B0503020204020204" pitchFamily="34" charset="-122"/>
              <a:ea typeface="微软雅黑" panose="020B0503020204020204" pitchFamily="34" charset="-122"/>
            </a:endParaRPr>
          </a:p>
        </p:txBody>
      </p:sp>
      <p:sp>
        <p:nvSpPr>
          <p:cNvPr id="6" name="矩形 3"/>
          <p:cNvSpPr>
            <a:spLocks noChangeArrowheads="1"/>
          </p:cNvSpPr>
          <p:nvPr>
            <p:custDataLst>
              <p:tags r:id="rId2"/>
            </p:custDataLst>
          </p:nvPr>
        </p:nvSpPr>
        <p:spPr bwMode="auto">
          <a:xfrm>
            <a:off x="294406" y="299533"/>
            <a:ext cx="4020467"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二、</a:t>
            </a:r>
            <a:r>
              <a:rPr lang="zh-CN" sz="2400" b="1">
                <a:sym typeface="+mn-ea"/>
              </a:rPr>
              <a:t>顶岗实习的准备</a:t>
            </a:r>
            <a:endParaRPr lang="zh-CN" altLang="en-US" sz="3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3000" b="1" dirty="0">
              <a:latin typeface="Arial" panose="020B0604020202020204" pitchFamily="34" charset="0"/>
              <a:cs typeface="Arial" panose="020B0604020202020204" pitchFamily="34" charset="0"/>
            </a:endParaRPr>
          </a:p>
        </p:txBody>
      </p:sp>
      <p:cxnSp>
        <p:nvCxnSpPr>
          <p:cNvPr id="11" name="直接连接符 10"/>
          <p:cNvCxnSpPr/>
          <p:nvPr>
            <p:custDataLst>
              <p:tags r:id="rId3"/>
            </p:custDataLst>
          </p:nvPr>
        </p:nvCxnSpPr>
        <p:spPr>
          <a:xfrm>
            <a:off x="457204" y="138748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5" name="任意多边形 4"/>
          <p:cNvSpPr/>
          <p:nvPr>
            <p:custDataLst>
              <p:tags r:id="rId4"/>
            </p:custDataLst>
          </p:nvPr>
        </p:nvSpPr>
        <p:spPr>
          <a:xfrm>
            <a:off x="3801389" y="3557859"/>
            <a:ext cx="4552346" cy="1027718"/>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05" h="1423">
                <a:moveTo>
                  <a:pt x="0" y="0"/>
                </a:moveTo>
                <a:lnTo>
                  <a:pt x="712" y="0"/>
                </a:lnTo>
                <a:lnTo>
                  <a:pt x="754" y="0"/>
                </a:lnTo>
                <a:lnTo>
                  <a:pt x="5594" y="0"/>
                </a:lnTo>
                <a:cubicBezTo>
                  <a:pt x="5986" y="0"/>
                  <a:pt x="6305" y="319"/>
                  <a:pt x="6305" y="712"/>
                </a:cubicBezTo>
                <a:cubicBezTo>
                  <a:pt x="6305" y="1104"/>
                  <a:pt x="5986" y="1423"/>
                  <a:pt x="5594" y="1423"/>
                </a:cubicBezTo>
                <a:lnTo>
                  <a:pt x="712" y="1423"/>
                </a:lnTo>
                <a:cubicBezTo>
                  <a:pt x="319" y="1423"/>
                  <a:pt x="0" y="1104"/>
                  <a:pt x="0" y="712"/>
                </a:cubicBezTo>
                <a:cubicBezTo>
                  <a:pt x="0" y="705"/>
                  <a:pt x="0" y="699"/>
                  <a:pt x="0" y="693"/>
                </a:cubicBezTo>
                <a:lnTo>
                  <a:pt x="1" y="677"/>
                </a:lnTo>
                <a:lnTo>
                  <a:pt x="0" y="677"/>
                </a:lnTo>
                <a:lnTo>
                  <a:pt x="0" y="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4" name="文本框 3"/>
          <p:cNvSpPr txBox="1"/>
          <p:nvPr>
            <p:custDataLst>
              <p:tags r:id="rId5"/>
            </p:custDataLst>
          </p:nvPr>
        </p:nvSpPr>
        <p:spPr>
          <a:xfrm>
            <a:off x="4163325" y="3721400"/>
            <a:ext cx="3828921" cy="701083"/>
          </a:xfrm>
          <a:prstGeom prst="rect">
            <a:avLst/>
          </a:prstGeom>
          <a:noFill/>
        </p:spPr>
        <p:txBody>
          <a:bodyPr wrap="square" rtlCol="0">
            <a:normAutofit/>
          </a:bodyPr>
          <a:p>
            <a:pPr algn="l">
              <a:lnSpc>
                <a:spcPct val="130000"/>
              </a:lnSpc>
              <a:spcBef>
                <a:spcPts val="0"/>
              </a:spcBef>
              <a:spcAft>
                <a:spcPts val="0"/>
              </a:spcAft>
              <a:buClrTx/>
              <a:buSzTx/>
              <a:buFontTx/>
            </a:pPr>
            <a:r>
              <a:rPr lang="zh-CN" altLang="en-US" sz="18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实习前生活用品的准备。</a:t>
            </a:r>
            <a:endParaRPr lang="zh-CN" altLang="en-US" sz="18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 name="泪滴形 1"/>
          <p:cNvSpPr/>
          <p:nvPr>
            <p:custDataLst>
              <p:tags r:id="rId6"/>
            </p:custDataLst>
          </p:nvPr>
        </p:nvSpPr>
        <p:spPr>
          <a:xfrm rot="5400000">
            <a:off x="3238825" y="2995295"/>
            <a:ext cx="562564" cy="56256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3" name="文本框 12"/>
          <p:cNvSpPr txBox="1"/>
          <p:nvPr>
            <p:custDataLst>
              <p:tags r:id="rId7"/>
            </p:custDataLst>
          </p:nvPr>
        </p:nvSpPr>
        <p:spPr>
          <a:xfrm>
            <a:off x="3272338" y="3067235"/>
            <a:ext cx="496880" cy="453983"/>
          </a:xfrm>
          <a:prstGeom prst="rect">
            <a:avLst/>
          </a:prstGeom>
          <a:noFill/>
        </p:spPr>
        <p:txBody>
          <a:bodyPr wrap="square" rtlCol="0">
            <a:normAutofit fontScale="60000"/>
          </a:bodyPr>
          <a:p>
            <a:r>
              <a:rPr lang="en-US" altLang="zh-CN" sz="3600" b="1">
                <a:solidFill>
                  <a:schemeClr val="lt1"/>
                </a:solidFill>
                <a:latin typeface="隶书" panose="02010509060101010101" pitchFamily="49" charset="-122"/>
                <a:ea typeface="隶书" panose="02010509060101010101" pitchFamily="49" charset="-122"/>
                <a:sym typeface="Arial" panose="020B0604020202020204" pitchFamily="34" charset="0"/>
              </a:rPr>
              <a:t>01</a:t>
            </a:r>
            <a:endParaRPr lang="en-US" altLang="zh-CN" sz="3600" b="1">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20" name="任意多边形 19"/>
          <p:cNvSpPr/>
          <p:nvPr>
            <p:custDataLst>
              <p:tags r:id="rId8"/>
            </p:custDataLst>
          </p:nvPr>
        </p:nvSpPr>
        <p:spPr>
          <a:xfrm>
            <a:off x="3801389" y="4835358"/>
            <a:ext cx="4552346" cy="1027718"/>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05" h="1423">
                <a:moveTo>
                  <a:pt x="0" y="0"/>
                </a:moveTo>
                <a:lnTo>
                  <a:pt x="712" y="0"/>
                </a:lnTo>
                <a:lnTo>
                  <a:pt x="754" y="0"/>
                </a:lnTo>
                <a:lnTo>
                  <a:pt x="5594" y="0"/>
                </a:lnTo>
                <a:cubicBezTo>
                  <a:pt x="5986" y="0"/>
                  <a:pt x="6305" y="319"/>
                  <a:pt x="6305" y="712"/>
                </a:cubicBezTo>
                <a:cubicBezTo>
                  <a:pt x="6305" y="1104"/>
                  <a:pt x="5986" y="1423"/>
                  <a:pt x="5594" y="1423"/>
                </a:cubicBezTo>
                <a:lnTo>
                  <a:pt x="712" y="1423"/>
                </a:lnTo>
                <a:cubicBezTo>
                  <a:pt x="319" y="1423"/>
                  <a:pt x="0" y="1104"/>
                  <a:pt x="0" y="712"/>
                </a:cubicBezTo>
                <a:cubicBezTo>
                  <a:pt x="0" y="705"/>
                  <a:pt x="0" y="699"/>
                  <a:pt x="0" y="693"/>
                </a:cubicBezTo>
                <a:lnTo>
                  <a:pt x="1" y="677"/>
                </a:lnTo>
                <a:lnTo>
                  <a:pt x="0" y="677"/>
                </a:lnTo>
                <a:lnTo>
                  <a:pt x="0" y="0"/>
                </a:lnTo>
                <a:close/>
              </a:path>
            </a:pathLst>
          </a:cu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22" name="泪滴形 21"/>
          <p:cNvSpPr/>
          <p:nvPr>
            <p:custDataLst>
              <p:tags r:id="rId9"/>
            </p:custDataLst>
          </p:nvPr>
        </p:nvSpPr>
        <p:spPr>
          <a:xfrm rot="5400000">
            <a:off x="3238825" y="4272794"/>
            <a:ext cx="562564" cy="56256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文本框 22"/>
          <p:cNvSpPr txBox="1"/>
          <p:nvPr>
            <p:custDataLst>
              <p:tags r:id="rId10"/>
            </p:custDataLst>
          </p:nvPr>
        </p:nvSpPr>
        <p:spPr>
          <a:xfrm>
            <a:off x="3272338" y="4344734"/>
            <a:ext cx="496880" cy="453983"/>
          </a:xfrm>
          <a:prstGeom prst="rect">
            <a:avLst/>
          </a:prstGeom>
          <a:noFill/>
        </p:spPr>
        <p:txBody>
          <a:bodyPr wrap="square" rtlCol="0">
            <a:normAutofit fontScale="60000"/>
          </a:bodyPr>
          <a:p>
            <a:r>
              <a:rPr lang="en-US" altLang="zh-CN" sz="3600" b="1">
                <a:solidFill>
                  <a:schemeClr val="lt1"/>
                </a:solidFill>
                <a:latin typeface="隶书" panose="02010509060101010101" pitchFamily="49" charset="-122"/>
                <a:ea typeface="隶书" panose="02010509060101010101" pitchFamily="49" charset="-122"/>
                <a:sym typeface="Arial" panose="020B0604020202020204" pitchFamily="34" charset="0"/>
              </a:rPr>
              <a:t>02</a:t>
            </a:r>
            <a:endParaRPr lang="en-US" altLang="zh-CN" sz="3600" b="1">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7" name="文本框 6"/>
          <p:cNvSpPr txBox="1"/>
          <p:nvPr>
            <p:custDataLst>
              <p:tags r:id="rId11"/>
            </p:custDataLst>
          </p:nvPr>
        </p:nvSpPr>
        <p:spPr>
          <a:xfrm>
            <a:off x="4422405" y="4998899"/>
            <a:ext cx="3828921" cy="701083"/>
          </a:xfrm>
          <a:prstGeom prst="rect">
            <a:avLst/>
          </a:prstGeom>
          <a:noFill/>
        </p:spPr>
        <p:txBody>
          <a:bodyPr wrap="square" rtlCol="0">
            <a:noAutofit/>
          </a:bodyPr>
          <a:p>
            <a:pPr>
              <a:lnSpc>
                <a:spcPct val="130000"/>
              </a:lnSpc>
              <a:spcBef>
                <a:spcPts val="0"/>
              </a:spcBef>
              <a:spcAft>
                <a:spcPts val="0"/>
              </a:spcAft>
            </a:pPr>
            <a:r>
              <a:rPr lang="zh-CN" altLang="en-US" sz="18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实习前相关材料的准备。</a:t>
            </a:r>
            <a:endParaRPr lang="zh-CN" altLang="en-US" sz="18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02" name="文本框 101"/>
          <p:cNvSpPr txBox="1"/>
          <p:nvPr/>
        </p:nvSpPr>
        <p:spPr>
          <a:xfrm>
            <a:off x="782955" y="914400"/>
            <a:ext cx="5080000" cy="398780"/>
          </a:xfrm>
          <a:prstGeom prst="rect">
            <a:avLst/>
          </a:prstGeom>
          <a:noFill/>
          <a:ln w="9525">
            <a:noFill/>
          </a:ln>
        </p:spPr>
        <p:txBody>
          <a:bodyPr>
            <a:spAutoFit/>
          </a:bodyPr>
          <a:p>
            <a:pPr indent="0"/>
            <a:r>
              <a:rPr lang="zh-CN" altLang="en-US" sz="2000" dirty="0">
                <a:solidFill>
                  <a:schemeClr val="tx1"/>
                </a:solidFill>
                <a:latin typeface="微软雅黑" panose="020B0503020204020204" pitchFamily="34" charset="-122"/>
                <a:ea typeface="微软雅黑" panose="020B0503020204020204" pitchFamily="34" charset="-122"/>
              </a:rPr>
              <a:t>物质准备</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3" name="直接连接符 2"/>
          <p:cNvCxnSpPr/>
          <p:nvPr>
            <p:custDataLst>
              <p:tags r:id="rId2"/>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3"/>
            </p:custDataLst>
          </p:nvPr>
        </p:nvSpPr>
        <p:spPr>
          <a:xfrm>
            <a:off x="8455341" y="1478996"/>
            <a:ext cx="338325" cy="6718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a:xfrm>
            <a:off x="3743654" y="1585980"/>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敢于面对压力的勇气</a:t>
            </a:r>
            <a:endPar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燕尾形 3"/>
          <p:cNvSpPr/>
          <p:nvPr>
            <p:custDataLst>
              <p:tags r:id="rId5"/>
            </p:custDataLst>
          </p:nvPr>
        </p:nvSpPr>
        <p:spPr>
          <a:xfrm>
            <a:off x="8455341" y="1478254"/>
            <a:ext cx="673286" cy="673286"/>
          </a:xfrm>
          <a:prstGeom prst="chevron">
            <a:avLst>
              <a:gd name="adj" fmla="val 455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8455341" y="3075491"/>
            <a:ext cx="338325" cy="671802"/>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custDataLst>
              <p:tags r:id="rId7"/>
            </p:custDataLst>
          </p:nvPr>
        </p:nvSpPr>
        <p:spPr>
          <a:xfrm>
            <a:off x="3743654" y="3182475"/>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4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不怕说“我不懂”</a:t>
            </a:r>
            <a:endParaRPr lang="zh-CN" altLang="da-DK" spc="14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燕尾形 14"/>
          <p:cNvSpPr/>
          <p:nvPr>
            <p:custDataLst>
              <p:tags r:id="rId8"/>
            </p:custDataLst>
          </p:nvPr>
        </p:nvSpPr>
        <p:spPr>
          <a:xfrm>
            <a:off x="8455341" y="3074749"/>
            <a:ext cx="673286" cy="673286"/>
          </a:xfrm>
          <a:prstGeom prst="chevron">
            <a:avLst>
              <a:gd name="adj" fmla="val 45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20"/>
          <p:cNvSpPr/>
          <p:nvPr>
            <p:custDataLst>
              <p:tags r:id="rId9"/>
            </p:custDataLst>
          </p:nvPr>
        </p:nvSpPr>
        <p:spPr>
          <a:xfrm>
            <a:off x="8455341" y="4671987"/>
            <a:ext cx="338325" cy="6718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0"/>
            </p:custDataLst>
          </p:nvPr>
        </p:nvSpPr>
        <p:spPr>
          <a:xfrm>
            <a:off x="3769054" y="4778971"/>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从小事做起，乐于承担额外工作</a:t>
            </a:r>
            <a:endPar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燕尾形 22"/>
          <p:cNvSpPr/>
          <p:nvPr>
            <p:custDataLst>
              <p:tags r:id="rId11"/>
            </p:custDataLst>
          </p:nvPr>
        </p:nvSpPr>
        <p:spPr>
          <a:xfrm>
            <a:off x="8455341" y="4671244"/>
            <a:ext cx="673286" cy="673286"/>
          </a:xfrm>
          <a:prstGeom prst="chevron">
            <a:avLst>
              <a:gd name="adj" fmla="val 455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矩形 8"/>
          <p:cNvSpPr/>
          <p:nvPr>
            <p:custDataLst>
              <p:tags r:id="rId12"/>
            </p:custDataLst>
          </p:nvPr>
        </p:nvSpPr>
        <p:spPr>
          <a:xfrm flipH="1">
            <a:off x="3405327" y="2277243"/>
            <a:ext cx="338325" cy="6718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custDataLst>
              <p:tags r:id="rId13"/>
            </p:custDataLst>
          </p:nvPr>
        </p:nvSpPr>
        <p:spPr>
          <a:xfrm flipH="1">
            <a:off x="3431248" y="2384227"/>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树立坚定信心</a:t>
            </a:r>
            <a:endPar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燕尾形 10"/>
          <p:cNvSpPr/>
          <p:nvPr>
            <p:custDataLst>
              <p:tags r:id="rId14"/>
            </p:custDataLst>
          </p:nvPr>
        </p:nvSpPr>
        <p:spPr>
          <a:xfrm flipH="1">
            <a:off x="3070367" y="2276501"/>
            <a:ext cx="673286" cy="673286"/>
          </a:xfrm>
          <a:prstGeom prst="chevron">
            <a:avLst>
              <a:gd name="adj" fmla="val 455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16"/>
          <p:cNvSpPr/>
          <p:nvPr>
            <p:custDataLst>
              <p:tags r:id="rId15"/>
            </p:custDataLst>
          </p:nvPr>
        </p:nvSpPr>
        <p:spPr>
          <a:xfrm flipH="1">
            <a:off x="3405327" y="3873739"/>
            <a:ext cx="338325" cy="67180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16"/>
            </p:custDataLst>
          </p:nvPr>
        </p:nvSpPr>
        <p:spPr>
          <a:xfrm flipH="1">
            <a:off x="3431248" y="3980723"/>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不让借口成了挡箭牌</a:t>
            </a:r>
            <a:endParaRPr lang="zh-CN" altLang="da-DK" spc="16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燕尾形 18"/>
          <p:cNvSpPr/>
          <p:nvPr>
            <p:custDataLst>
              <p:tags r:id="rId17"/>
            </p:custDataLst>
          </p:nvPr>
        </p:nvSpPr>
        <p:spPr>
          <a:xfrm flipH="1">
            <a:off x="3070367" y="3872997"/>
            <a:ext cx="673286" cy="673286"/>
          </a:xfrm>
          <a:prstGeom prst="chevron">
            <a:avLst>
              <a:gd name="adj" fmla="val 455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18"/>
            </p:custDataLst>
          </p:nvPr>
        </p:nvSpPr>
        <p:spPr>
          <a:xfrm flipH="1">
            <a:off x="3405327" y="5470234"/>
            <a:ext cx="338325" cy="671802"/>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矩形 25"/>
          <p:cNvSpPr/>
          <p:nvPr>
            <p:custDataLst>
              <p:tags r:id="rId19"/>
            </p:custDataLst>
          </p:nvPr>
        </p:nvSpPr>
        <p:spPr>
          <a:xfrm flipH="1">
            <a:off x="3431248" y="5577218"/>
            <a:ext cx="5024093" cy="457835"/>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algn="ctr">
              <a:lnSpc>
                <a:spcPct val="100000"/>
              </a:lnSpc>
              <a:spcBef>
                <a:spcPts val="0"/>
              </a:spcBef>
              <a:spcAft>
                <a:spcPts val="800"/>
              </a:spcAft>
            </a:pPr>
            <a:r>
              <a:rPr lang="zh-CN" altLang="da-DK" spc="10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把敬业当成习惯，不要只为薪水而工作</a:t>
            </a:r>
            <a:endParaRPr lang="zh-CN" altLang="da-DK" spc="100" dirty="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燕尾形 26"/>
          <p:cNvSpPr/>
          <p:nvPr>
            <p:custDataLst>
              <p:tags r:id="rId20"/>
            </p:custDataLst>
          </p:nvPr>
        </p:nvSpPr>
        <p:spPr>
          <a:xfrm flipH="1">
            <a:off x="3070367" y="5469492"/>
            <a:ext cx="673286" cy="673286"/>
          </a:xfrm>
          <a:prstGeom prst="chevron">
            <a:avLst>
              <a:gd name="adj" fmla="val 45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 name="文本框 101"/>
          <p:cNvSpPr txBox="1"/>
          <p:nvPr>
            <p:custDataLst>
              <p:tags r:id="rId21"/>
            </p:custDataLst>
          </p:nvPr>
        </p:nvSpPr>
        <p:spPr>
          <a:xfrm>
            <a:off x="782955" y="914400"/>
            <a:ext cx="5080000" cy="398780"/>
          </a:xfrm>
          <a:prstGeom prst="rect">
            <a:avLst/>
          </a:prstGeom>
          <a:noFill/>
          <a:ln w="9525">
            <a:noFill/>
          </a:ln>
        </p:spPr>
        <p:txBody>
          <a:bodyPr>
            <a:spAutoFit/>
          </a:bodyPr>
          <a:p>
            <a:pPr indent="0"/>
            <a:r>
              <a:rPr lang="zh-CN" altLang="en-US" sz="2000" dirty="0">
                <a:solidFill>
                  <a:schemeClr val="tx1"/>
                </a:solidFill>
                <a:latin typeface="微软雅黑" panose="020B0503020204020204" pitchFamily="34" charset="-122"/>
                <a:ea typeface="微软雅黑" panose="020B0503020204020204" pitchFamily="34" charset="-122"/>
              </a:rPr>
              <a:t>心理准备</a:t>
            </a:r>
            <a:endParaRPr lang="zh-CN" altLang="en-US" sz="2000" dirty="0">
              <a:solidFill>
                <a:schemeClr val="tx1"/>
              </a:solidFill>
              <a:latin typeface="微软雅黑" panose="020B0503020204020204" pitchFamily="34" charset="-122"/>
              <a:ea typeface="微软雅黑" panose="020B0503020204020204" pitchFamily="34" charset="-122"/>
            </a:endParaRPr>
          </a:p>
        </p:txBody>
      </p:sp>
      <p:cxnSp>
        <p:nvCxnSpPr>
          <p:cNvPr id="6" name="直接连接符 5"/>
          <p:cNvCxnSpPr/>
          <p:nvPr>
            <p:custDataLst>
              <p:tags r:id="rId22"/>
            </p:custDataLst>
          </p:nvPr>
        </p:nvCxnSpPr>
        <p:spPr>
          <a:xfrm>
            <a:off x="457204" y="138748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8" name="矩形 3"/>
          <p:cNvSpPr>
            <a:spLocks noChangeArrowheads="1"/>
          </p:cNvSpPr>
          <p:nvPr>
            <p:custDataLst>
              <p:tags r:id="rId23"/>
            </p:custDataLst>
          </p:nvPr>
        </p:nvSpPr>
        <p:spPr bwMode="auto">
          <a:xfrm>
            <a:off x="234315" y="295910"/>
            <a:ext cx="4020185" cy="58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二、</a:t>
            </a:r>
            <a:r>
              <a:rPr lang="zh-CN" sz="2400" b="1">
                <a:sym typeface="+mn-ea"/>
              </a:rPr>
              <a:t>顶岗实习的准备</a:t>
            </a:r>
            <a:endParaRPr lang="zh-CN" altLang="en-US" sz="24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2400" b="1" dirty="0">
              <a:latin typeface="Arial" panose="020B0604020202020204" pitchFamily="34" charset="0"/>
              <a:cs typeface="Arial" panose="020B0604020202020204" pitchFamily="34" charset="0"/>
            </a:endParaRPr>
          </a:p>
        </p:txBody>
      </p:sp>
    </p:spTree>
    <p:custDataLst>
      <p:tags r:id="rId24"/>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6" name="文本框 6"/>
          <p:cNvSpPr txBox="1"/>
          <p:nvPr>
            <p:custDataLst>
              <p:tags r:id="rId2"/>
            </p:custDataLst>
          </p:nvPr>
        </p:nvSpPr>
        <p:spPr>
          <a:xfrm>
            <a:off x="2742571" y="1212217"/>
            <a:ext cx="10972888" cy="762006"/>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a:lnSpc>
                <a:spcPct val="100000"/>
              </a:lnSpc>
              <a:spcBef>
                <a:spcPts val="0"/>
              </a:spcBef>
              <a:spcAft>
                <a:spcPts val="0"/>
              </a:spcAft>
            </a:pPr>
            <a:r>
              <a:rPr lang="zh-CN" sz="2400" spc="330" dirty="0" err="1">
                <a:solidFill>
                  <a:schemeClr val="dk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播放各小组请学长们录制的实习视频。</a:t>
            </a:r>
            <a:endParaRPr lang="zh-CN" sz="2400" spc="330" dirty="0" err="1">
              <a:solidFill>
                <a:schemeClr val="dk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直接连接符 2"/>
          <p:cNvCxnSpPr/>
          <p:nvPr>
            <p:custDataLst>
              <p:tags r:id="rId3"/>
            </p:custDataLst>
          </p:nvPr>
        </p:nvCxnSpPr>
        <p:spPr>
          <a:xfrm>
            <a:off x="533404" y="304800"/>
            <a:ext cx="0" cy="457204"/>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 name="图片 101"/>
          <p:cNvPicPr/>
          <p:nvPr/>
        </p:nvPicPr>
        <p:blipFill>
          <a:blip r:embed="rId4"/>
          <a:stretch>
            <a:fillRect/>
          </a:stretch>
        </p:blipFill>
        <p:spPr>
          <a:xfrm>
            <a:off x="3425825" y="2938145"/>
            <a:ext cx="4845050" cy="3315335"/>
          </a:xfrm>
          <a:prstGeom prst="rect">
            <a:avLst/>
          </a:prstGeom>
          <a:noFill/>
          <a:ln w="9525">
            <a:noFill/>
          </a:ln>
        </p:spPr>
      </p:pic>
    </p:spTree>
    <p:custDataLst>
      <p:tags r:id="rId5"/>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顶岗实习内涵</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顶岗实习的准备</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顶岗实习准备清单</a:t>
            </a:r>
            <a:endPar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custDataLst>
              <p:tags r:id="rId1"/>
            </p:custDataLst>
          </p:nvPr>
        </p:nvSpPr>
        <p:spPr bwMode="auto">
          <a:xfrm>
            <a:off x="743351" y="423993"/>
            <a:ext cx="402046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kern="100" dirty="0" smtClean="0">
                <a:cs typeface="Times New Roman" panose="02020603050405020304" pitchFamily="18" charset="0"/>
                <a:sym typeface="+mn-ea"/>
              </a:rPr>
              <a:t>三、顶岗实习准备清单</a:t>
            </a:r>
            <a:endParaRPr lang="zh-CN" altLang="en-US" sz="24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2400" b="1" dirty="0">
              <a:latin typeface="Arial" panose="020B0604020202020204" pitchFamily="34" charset="0"/>
              <a:cs typeface="Arial" panose="020B0604020202020204" pitchFamily="34" charset="0"/>
            </a:endParaRPr>
          </a:p>
        </p:txBody>
      </p:sp>
      <p:cxnSp>
        <p:nvCxnSpPr>
          <p:cNvPr id="11" name="直接连接符 10"/>
          <p:cNvCxnSpPr/>
          <p:nvPr>
            <p:custDataLst>
              <p:tags r:id="rId2"/>
            </p:custDataLst>
          </p:nvPr>
        </p:nvCxnSpPr>
        <p:spPr>
          <a:xfrm>
            <a:off x="457204" y="138748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103" name="文本框 102"/>
          <p:cNvSpPr txBox="1"/>
          <p:nvPr/>
        </p:nvSpPr>
        <p:spPr>
          <a:xfrm>
            <a:off x="3153410" y="1885950"/>
            <a:ext cx="6075045" cy="398780"/>
          </a:xfrm>
          <a:prstGeom prst="rect">
            <a:avLst/>
          </a:prstGeom>
          <a:noFill/>
          <a:ln w="9525">
            <a:noFill/>
          </a:ln>
        </p:spPr>
        <p:txBody>
          <a:bodyPr wrap="square">
            <a:spAutoFit/>
          </a:bodyPr>
          <a:p>
            <a:pPr indent="355600"/>
            <a:r>
              <a:rPr lang="en-US" sz="2000" b="0">
                <a:latin typeface="微软雅黑" panose="020B0503020204020204" pitchFamily="34" charset="-122"/>
                <a:ea typeface="微软雅黑" panose="020B0503020204020204" pitchFamily="34" charset="-122"/>
                <a:cs typeface="宋体" panose="02010600030101010101" pitchFamily="2" charset="-122"/>
              </a:rPr>
              <a:t>每位同学拟定一份顶岗实习前的准备清单</a:t>
            </a:r>
            <a:endParaRPr lang="zh-CN" altLang="en-US" sz="2000" b="0">
              <a:ea typeface="宋体" panose="02010600030101010101" pitchFamily="2" charset="-122"/>
            </a:endParaRPr>
          </a:p>
        </p:txBody>
      </p:sp>
      <p:graphicFrame>
        <p:nvGraphicFramePr>
          <p:cNvPr id="4" name="表格 3"/>
          <p:cNvGraphicFramePr/>
          <p:nvPr>
            <p:custDataLst>
              <p:tags r:id="rId3"/>
            </p:custDataLst>
          </p:nvPr>
        </p:nvGraphicFramePr>
        <p:xfrm>
          <a:off x="2251075" y="2626360"/>
          <a:ext cx="7693660" cy="2418080"/>
        </p:xfrm>
        <a:graphic>
          <a:graphicData uri="http://schemas.openxmlformats.org/drawingml/2006/table">
            <a:tbl>
              <a:tblPr/>
              <a:tblGrid>
                <a:gridCol w="1542415"/>
                <a:gridCol w="1537335"/>
                <a:gridCol w="1534160"/>
                <a:gridCol w="1538605"/>
                <a:gridCol w="1541145"/>
              </a:tblGrid>
              <a:tr h="604520">
                <a:tc rowSpan="2">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项目类别</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物质准备</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心理准备</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备注</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45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生活用品</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实习材料</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604520">
                <a:tc>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已准备</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4520">
                <a:tc>
                  <a:txBody>
                    <a:bodyPr/>
                    <a:p>
                      <a:pPr indent="0" algn="ctr">
                        <a:buNone/>
                      </a:pPr>
                      <a:endParaRPr lang="en-US" sz="1600" b="0">
                        <a:latin typeface="微软雅黑" panose="020B0503020204020204" pitchFamily="34" charset="-122"/>
                        <a:ea typeface="微软雅黑" panose="020B0503020204020204" pitchFamily="34" charset="-122"/>
                        <a:cs typeface="宋体" panose="02010600030101010101" pitchFamily="2" charset="-122"/>
                      </a:endParaRPr>
                    </a:p>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尚未准备</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3442335" y="2478405"/>
            <a:ext cx="5080000" cy="398780"/>
          </a:xfrm>
          <a:prstGeom prst="rect">
            <a:avLst/>
          </a:prstGeom>
          <a:noFill/>
          <a:ln w="9525">
            <a:noFill/>
          </a:ln>
        </p:spPr>
        <p:txBody>
          <a:bodyPr>
            <a:spAutoFit/>
          </a:bodyPr>
          <a:p>
            <a:pPr indent="0"/>
            <a:r>
              <a:rPr lang="en-US" sz="2000" b="0">
                <a:latin typeface="微软雅黑" panose="020B0503020204020204" pitchFamily="34" charset="-122"/>
                <a:ea typeface="微软雅黑" panose="020B0503020204020204" pitchFamily="34" charset="-122"/>
                <a:cs typeface="宋体" panose="02010600030101010101" pitchFamily="2" charset="-122"/>
              </a:rPr>
              <a:t>学生模拟演示一段顶岗实习的小品</a:t>
            </a:r>
            <a:endParaRPr lang="en-US" sz="2000" b="0">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矩形 3"/>
          <p:cNvSpPr>
            <a:spLocks noChangeArrowheads="1"/>
          </p:cNvSpPr>
          <p:nvPr>
            <p:custDataLst>
              <p:tags r:id="rId1"/>
            </p:custDataLst>
          </p:nvPr>
        </p:nvSpPr>
        <p:spPr bwMode="auto">
          <a:xfrm>
            <a:off x="743351" y="423993"/>
            <a:ext cx="402046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kern="100" dirty="0" smtClean="0">
                <a:cs typeface="Times New Roman" panose="02020603050405020304" pitchFamily="18" charset="0"/>
                <a:sym typeface="+mn-ea"/>
              </a:rPr>
              <a:t>三、顶岗实习准备清单</a:t>
            </a:r>
            <a:endParaRPr lang="zh-CN" altLang="en-US" sz="24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2400" b="1" dirty="0">
              <a:latin typeface="Arial" panose="020B0604020202020204" pitchFamily="34" charset="0"/>
              <a:cs typeface="Arial" panose="020B0604020202020204" pitchFamily="34" charset="0"/>
            </a:endParaRPr>
          </a:p>
        </p:txBody>
      </p:sp>
      <p:cxnSp>
        <p:nvCxnSpPr>
          <p:cNvPr id="11" name="直接连接符 10"/>
          <p:cNvCxnSpPr/>
          <p:nvPr>
            <p:custDataLst>
              <p:tags r:id="rId2"/>
            </p:custDataLst>
          </p:nvPr>
        </p:nvCxnSpPr>
        <p:spPr>
          <a:xfrm>
            <a:off x="457204" y="138748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panose="020B0604020202020204" pitchFamily="34" charset="0"/>
              <a:buNone/>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133475" y="2930291"/>
            <a:ext cx="423141" cy="412674"/>
            <a:chOff x="5865813" y="3209925"/>
            <a:chExt cx="449263" cy="438150"/>
          </a:xfrm>
          <a:solidFill>
            <a:srgbClr val="E93E34"/>
          </a:solidFill>
        </p:grpSpPr>
        <p:sp>
          <p:nvSpPr>
            <p:cNvPr id="15"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928867" y="2498439"/>
            <a:ext cx="9178999" cy="645160"/>
          </a:xfrm>
          <a:prstGeom prst="rect">
            <a:avLst/>
          </a:prstGeom>
        </p:spPr>
        <p:txBody>
          <a:bodyPr wrap="square">
            <a:spAutoFit/>
          </a:bodyPr>
          <a:lstStyle/>
          <a:p>
            <a:pPr indent="612140" algn="just">
              <a:lnSpc>
                <a:spcPct val="150000"/>
              </a:lnSpc>
            </a:pPr>
            <a:r>
              <a:rPr lang="zh-CN" altLang="en-US" sz="2400" dirty="0">
                <a:latin typeface="微软雅黑" panose="020B0503020204020204" pitchFamily="34" charset="-122"/>
                <a:ea typeface="微软雅黑" panose="020B0503020204020204" pitchFamily="34" charset="-122"/>
              </a:rPr>
              <a:t>与已经参加实习的同学</a:t>
            </a:r>
            <a:r>
              <a:rPr lang="zh-CN" altLang="en-US" sz="2400" dirty="0">
                <a:latin typeface="微软雅黑" panose="020B0503020204020204" pitchFamily="34" charset="-122"/>
                <a:ea typeface="微软雅黑" panose="020B0503020204020204" pitchFamily="34" charset="-122"/>
              </a:rPr>
              <a:t>保持联系，了解他们的实习状况。</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33475" y="3577991"/>
            <a:ext cx="423141" cy="412674"/>
            <a:chOff x="5865813" y="3209925"/>
            <a:chExt cx="449263" cy="438150"/>
          </a:xfrm>
          <a:solidFill>
            <a:srgbClr val="E93E34"/>
          </a:solidFill>
        </p:grpSpPr>
        <p:sp>
          <p:nvSpPr>
            <p:cNvPr id="34"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37"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133475" y="4987691"/>
            <a:ext cx="423141" cy="412674"/>
            <a:chOff x="5865813" y="3209925"/>
            <a:chExt cx="449263" cy="438150"/>
          </a:xfrm>
          <a:solidFill>
            <a:srgbClr val="E93E34"/>
          </a:solidFill>
        </p:grpSpPr>
        <p:sp>
          <p:nvSpPr>
            <p:cNvPr id="41"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45"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46"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rPr>
              <a:t>感谢观看</a:t>
            </a:r>
            <a:endPar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018540" y="614045"/>
            <a:ext cx="10029825" cy="2122805"/>
          </a:xfrm>
          <a:prstGeom prst="rect">
            <a:avLst/>
          </a:prstGeom>
          <a:noFill/>
        </p:spPr>
        <p:txBody>
          <a:bodyPr wrap="square" rtlCol="0">
            <a:spAutoFit/>
          </a:bodyPr>
          <a:lstStyle/>
          <a:p>
            <a:pPr indent="0" fontAlgn="auto">
              <a:lnSpc>
                <a:spcPct val="200000"/>
              </a:lnSpc>
              <a:spcBef>
                <a:spcPct val="0"/>
              </a:spcBef>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案例：</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fontAlgn="auto">
              <a:lnSpc>
                <a:spcPct val="150000"/>
              </a:lnSpc>
              <a:spcBef>
                <a:spcPct val="0"/>
              </a:spcBef>
            </a:pPr>
            <a:r>
              <a:rPr lang="en-US" altLang="zh-CN" sz="2400" dirty="0">
                <a:sym typeface="+mn-ea"/>
              </a:rPr>
              <a:t>    </a:t>
            </a:r>
            <a:r>
              <a:rPr lang="zh-CN" altLang="en-US" sz="2400" dirty="0">
                <a:sym typeface="+mn-ea"/>
              </a:rPr>
              <a:t>课本</a:t>
            </a:r>
            <a:r>
              <a:rPr lang="en-US" altLang="zh-CN" sz="2400" dirty="0">
                <a:sym typeface="+mn-ea"/>
              </a:rPr>
              <a:t>P107-P108</a:t>
            </a:r>
            <a:endParaRPr lang="en-US" altLang="zh-CN" sz="2400" dirty="0">
              <a:sym typeface="+mn-ea"/>
            </a:endParaRPr>
          </a:p>
          <a:p>
            <a:pPr indent="0" fontAlgn="auto">
              <a:lnSpc>
                <a:spcPct val="150000"/>
              </a:lnSpc>
              <a:spcBef>
                <a:spcPct val="0"/>
              </a:spcBef>
            </a:pPr>
            <a:r>
              <a:rPr lang="en-US" altLang="zh-CN" sz="2400" dirty="0">
                <a:sym typeface="+mn-ea"/>
              </a:rPr>
              <a:t>    </a:t>
            </a:r>
            <a:r>
              <a:rPr lang="zh-CN" sz="2400" dirty="0">
                <a:sym typeface="+mn-ea"/>
              </a:rPr>
              <a:t>顶岗实习初体验　</a:t>
            </a:r>
            <a:endParaRPr lang="zh-CN" sz="2400" dirty="0">
              <a:sym typeface="+mn-ea"/>
            </a:endParaRPr>
          </a:p>
        </p:txBody>
      </p:sp>
      <p:pic>
        <p:nvPicPr>
          <p:cNvPr id="100" name="图片 99"/>
          <p:cNvPicPr/>
          <p:nvPr/>
        </p:nvPicPr>
        <p:blipFill>
          <a:blip r:embed="rId1"/>
          <a:stretch>
            <a:fillRect/>
          </a:stretch>
        </p:blipFill>
        <p:spPr>
          <a:xfrm>
            <a:off x="5895975" y="2124710"/>
            <a:ext cx="4918710" cy="3552825"/>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92906" y="1754326"/>
            <a:ext cx="8109678" cy="3969385"/>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indent="0" fontAlgn="auto">
              <a:lnSpc>
                <a:spcPct val="150000"/>
              </a:lnSpc>
            </a:pPr>
            <a:r>
              <a:rPr sz="2400" dirty="0">
                <a:latin typeface="微软雅黑" panose="020B0503020204020204" pitchFamily="34" charset="-122"/>
                <a:ea typeface="微软雅黑" panose="020B0503020204020204" pitchFamily="34" charset="-122"/>
              </a:rPr>
              <a:t>1.顶岗实习太辛苦，身体和心理都受不了，怎么调节？</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2.工作中受到委屈，或受到不公平待遇，怎么解决这些难题?</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3.工作任务繁重，没有时时间学习，可否请假?</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4.得不到同事的尊重，被老员工欺负，同事关系处理不好，怎么办?</a:t>
            </a:r>
            <a:endParaRPr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顶岗实习的内涵</a:t>
              </a:r>
              <a:endPar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顶岗实习的准备</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顶岗实习准备清单</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61035" y="1423035"/>
            <a:ext cx="7969250" cy="5272405"/>
          </a:xfrm>
          <a:prstGeom prst="rect">
            <a:avLst/>
          </a:prstGeom>
          <a:noFill/>
        </p:spPr>
        <p:txBody>
          <a:bodyPr wrap="square" rtlCol="0">
            <a:spAutoFit/>
          </a:bodyPr>
          <a:lstStyle/>
          <a:p>
            <a:pPr indent="457200" algn="just" fontAlgn="auto">
              <a:lnSpc>
                <a:spcPct val="150000"/>
              </a:lnSpc>
              <a:spcAft>
                <a:spcPts val="800"/>
              </a:spcAft>
            </a:pPr>
            <a:r>
              <a:rPr lang="zh-CN" altLang="en-US" sz="2000" dirty="0">
                <a:latin typeface="微软雅黑" panose="020B0503020204020204" pitchFamily="34" charset="-122"/>
                <a:ea typeface="微软雅黑" panose="020B0503020204020204" pitchFamily="34" charset="-122"/>
              </a:rPr>
              <a:t>顶岗实习不同于传统意义上的实习，参加顶岗实习的学生不是在模拟或虚设的工作场景中从事生产性工作，而是在没有学校老师指导的情况下，自己完全独立地承担工作岗位规定的责任和义务，以“职业人”的身份在一个真实的工作环境中，从事生产性工作并获得一定的劳动报酬的过程。顶岗实习更注重学生在拥有扎实的理论基出上进行相应的实践训练。</a:t>
            </a:r>
            <a:endParaRPr lang="zh-CN" altLang="en-US" sz="2000" dirty="0">
              <a:latin typeface="微软雅黑" panose="020B0503020204020204" pitchFamily="34" charset="-122"/>
              <a:ea typeface="微软雅黑" panose="020B0503020204020204" pitchFamily="34" charset="-122"/>
            </a:endParaRPr>
          </a:p>
          <a:p>
            <a:pPr indent="457200" algn="just" fontAlgn="auto">
              <a:lnSpc>
                <a:spcPct val="150000"/>
              </a:lnSpc>
              <a:spcAft>
                <a:spcPts val="800"/>
              </a:spcAft>
            </a:pPr>
            <a:r>
              <a:rPr lang="zh-CN" altLang="en-US" sz="2000" dirty="0">
                <a:latin typeface="微软雅黑" panose="020B0503020204020204" pitchFamily="34" charset="-122"/>
                <a:ea typeface="微软雅黑" panose="020B0503020204020204" pitchFamily="34" charset="-122"/>
              </a:rPr>
              <a:t>教学实习指在教师的指导下，使学生运用某一技术基础知识或专业基础课程的知识与实际相联系，以增强感性认知、验证某些理论、提高某些技能、了解与本专业有关的基本操作方法和生产劳动中接受思想教育的一种实践性教学形式，通常是在学校的实习工厂中进行，所以有些学校把教学实习称为专业劳动。</a:t>
            </a:r>
            <a:endParaRPr lang="zh-CN" altLang="en-US" sz="2000" dirty="0">
              <a:latin typeface="微软雅黑" panose="020B0503020204020204" pitchFamily="34" charset="-122"/>
              <a:ea typeface="微软雅黑" panose="020B0503020204020204" pitchFamily="34" charset="-122"/>
            </a:endParaRPr>
          </a:p>
        </p:txBody>
      </p:sp>
      <p:sp>
        <p:nvSpPr>
          <p:cNvPr id="6" name="矩形 3"/>
          <p:cNvSpPr>
            <a:spLocks noChangeArrowheads="1"/>
          </p:cNvSpPr>
          <p:nvPr/>
        </p:nvSpPr>
        <p:spPr bwMode="auto">
          <a:xfrm>
            <a:off x="730250" y="403225"/>
            <a:ext cx="402018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一、</a:t>
            </a:r>
            <a:r>
              <a:rPr lang="zh-CN" altLang="en-US" sz="2400" b="1" kern="100" dirty="0" smtClean="0">
                <a:cs typeface="Times New Roman" panose="02020603050405020304" pitchFamily="18" charset="0"/>
                <a:sym typeface="+mn-ea"/>
              </a:rPr>
              <a:t>顶岗实习内涵</a:t>
            </a:r>
            <a:endParaRPr lang="zh-CN" altLang="en-US" sz="3000" b="1" kern="100" dirty="0" smtClean="0">
              <a:cs typeface="Times New Roman" panose="02020603050405020304" pitchFamily="18" charset="0"/>
              <a:sym typeface="+mn-ea"/>
            </a:endParaRPr>
          </a:p>
          <a:p>
            <a:pPr>
              <a:spcBef>
                <a:spcPct val="0"/>
              </a:spcBef>
              <a:buNone/>
            </a:pPr>
            <a:endParaRPr lang="zh-CN" altLang="en-US" sz="3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3000" b="1" dirty="0">
              <a:latin typeface="Arial" panose="020B0604020202020204" pitchFamily="34" charset="0"/>
              <a:cs typeface="Arial" panose="020B0604020202020204" pitchFamily="34" charset="0"/>
            </a:endParaRPr>
          </a:p>
        </p:txBody>
      </p:sp>
      <p:cxnSp>
        <p:nvCxnSpPr>
          <p:cNvPr id="11" name="直接连接符 10"/>
          <p:cNvCxnSpPr/>
          <p:nvPr>
            <p:custDataLst>
              <p:tags r:id="rId1"/>
            </p:custDataLst>
          </p:nvPr>
        </p:nvCxnSpPr>
        <p:spPr>
          <a:xfrm>
            <a:off x="457204" y="1495436"/>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101" name="文本框 100"/>
          <p:cNvSpPr txBox="1"/>
          <p:nvPr/>
        </p:nvSpPr>
        <p:spPr>
          <a:xfrm>
            <a:off x="873125" y="1049655"/>
            <a:ext cx="5080000" cy="768350"/>
          </a:xfrm>
          <a:prstGeom prst="rect">
            <a:avLst/>
          </a:prstGeom>
          <a:noFill/>
          <a:ln w="9525">
            <a:noFill/>
          </a:ln>
        </p:spPr>
        <p:txBody>
          <a:bodyPr>
            <a:spAutoFit/>
          </a:bodyPr>
          <a:p>
            <a:pPr indent="355600"/>
            <a:r>
              <a:rPr lang="zh-CN" altLang="en-US" sz="2000" dirty="0">
                <a:latin typeface="微软雅黑" panose="020B0503020204020204" pitchFamily="34" charset="-122"/>
                <a:ea typeface="微软雅黑" panose="020B0503020204020204" pitchFamily="34" charset="-122"/>
                <a:sym typeface="+mn-ea"/>
              </a:rPr>
              <a:t>实习与顶岗实习</a:t>
            </a:r>
            <a:endParaRPr lang="zh-CN" altLang="en-US" sz="2400" dirty="0">
              <a:latin typeface="微软雅黑" panose="020B0503020204020204" pitchFamily="34" charset="-122"/>
              <a:ea typeface="微软雅黑" panose="020B0503020204020204" pitchFamily="34" charset="-122"/>
            </a:endParaRPr>
          </a:p>
          <a:p>
            <a:pPr indent="355600"/>
            <a:endParaRPr lang="zh-CN" altLang="en-US" sz="2400" b="0" dirty="0">
              <a:latin typeface="微软雅黑" panose="020B0503020204020204" pitchFamily="34" charset="-122"/>
              <a:ea typeface="微软雅黑" panose="020B0503020204020204" pitchFamily="34" charset="-122"/>
            </a:endParaRPr>
          </a:p>
        </p:txBody>
      </p:sp>
      <p:pic>
        <p:nvPicPr>
          <p:cNvPr id="14443" name="图片 14443" descr="C:\Users\ADMINI~1\AppData\Local\Temp\WeChat Files\076824c2a96b0f3f6066baa54b0fbed.jp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9127490" y="1818005"/>
            <a:ext cx="2466340" cy="1851660"/>
          </a:xfrm>
          <a:prstGeom prst="rect">
            <a:avLst/>
          </a:prstGeom>
          <a:noFill/>
          <a:ln>
            <a:noFill/>
          </a:ln>
        </p:spPr>
      </p:pic>
      <p:pic>
        <p:nvPicPr>
          <p:cNvPr id="14448" name="图片 14448" descr="C:\Users\ADMINI~1\AppData\Local\Temp\WeChat Files\14e417f51a73ad1d9ba07fdbca151f2.jpg"/>
          <p:cNvPicPr>
            <a:picLocks noChangeAspect="1" noChangeArrowheads="1"/>
          </p:cNvPicPr>
          <p:nvPr>
            <p:custDataLst>
              <p:tags r:id="rId4"/>
            </p:custDataLst>
          </p:nvPr>
        </p:nvPicPr>
        <p:blipFill>
          <a:blip r:embed="rId5" cstate="print">
            <a:extLst>
              <a:ext uri="{28A0092B-C50C-407E-A947-70E740481C1C}">
                <a14:useLocalDpi xmlns:a14="http://schemas.microsoft.com/office/drawing/2010/main" val="0"/>
              </a:ext>
            </a:extLst>
          </a:blip>
          <a:srcRect/>
          <a:stretch>
            <a:fillRect/>
          </a:stretch>
        </p:blipFill>
        <p:spPr>
          <a:xfrm>
            <a:off x="9028430" y="4283075"/>
            <a:ext cx="2706370" cy="2032000"/>
          </a:xfrm>
          <a:prstGeom prst="rect">
            <a:avLst/>
          </a:prstGeom>
          <a:noFill/>
          <a:ln>
            <a:noFill/>
          </a:ln>
        </p:spPr>
      </p:pic>
    </p:spTree>
  </p:cSld>
  <p:clrMapOvr>
    <a:masterClrMapping/>
  </p:clrMapOvr>
  <p:transition spd="med">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619760"/>
          </a:xfrm>
          <a:prstGeom prst="rect">
            <a:avLst/>
          </a:prstGeom>
        </p:spPr>
      </p:pic>
      <p:pic>
        <p:nvPicPr>
          <p:cNvPr id="15" name="图片 14"/>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614045"/>
          </a:xfrm>
          <a:prstGeom prst="rect">
            <a:avLst/>
          </a:prstGeom>
        </p:spPr>
      </p:pic>
      <p:cxnSp>
        <p:nvCxnSpPr>
          <p:cNvPr id="11" name="直接连接符 10"/>
          <p:cNvCxnSpPr/>
          <p:nvPr>
            <p:custDataLst>
              <p:tags r:id="rId7"/>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3"/>
          <p:cNvSpPr>
            <a:spLocks noChangeArrowheads="1"/>
          </p:cNvSpPr>
          <p:nvPr>
            <p:custDataLst>
              <p:tags r:id="rId8"/>
            </p:custDataLst>
          </p:nvPr>
        </p:nvSpPr>
        <p:spPr bwMode="auto">
          <a:xfrm>
            <a:off x="730250" y="403225"/>
            <a:ext cx="402018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一、</a:t>
            </a:r>
            <a:r>
              <a:rPr lang="zh-CN" altLang="en-US" sz="2400" b="1" kern="100" dirty="0" smtClean="0">
                <a:cs typeface="Times New Roman" panose="02020603050405020304" pitchFamily="18" charset="0"/>
                <a:sym typeface="+mn-ea"/>
              </a:rPr>
              <a:t>顶岗实习内涵</a:t>
            </a:r>
            <a:endParaRPr lang="zh-CN" altLang="en-US" sz="3000" b="1" kern="100" dirty="0" smtClean="0">
              <a:cs typeface="Times New Roman" panose="02020603050405020304" pitchFamily="18" charset="0"/>
              <a:sym typeface="+mn-ea"/>
            </a:endParaRPr>
          </a:p>
          <a:p>
            <a:pPr>
              <a:spcBef>
                <a:spcPct val="0"/>
              </a:spcBef>
              <a:buNone/>
            </a:pPr>
            <a:endParaRPr lang="zh-CN" altLang="en-US" sz="3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spcBef>
                <a:spcPct val="0"/>
              </a:spcBef>
              <a:buNone/>
            </a:pPr>
            <a:endParaRPr lang="zh-CN" altLang="en-US" sz="3000" b="1" dirty="0">
              <a:latin typeface="Arial" panose="020B0604020202020204" pitchFamily="34" charset="0"/>
              <a:cs typeface="Arial" panose="020B0604020202020204" pitchFamily="34" charset="0"/>
            </a:endParaRPr>
          </a:p>
        </p:txBody>
      </p:sp>
      <p:sp>
        <p:nvSpPr>
          <p:cNvPr id="101" name="文本框 100"/>
          <p:cNvSpPr txBox="1"/>
          <p:nvPr>
            <p:custDataLst>
              <p:tags r:id="rId9"/>
            </p:custDataLst>
          </p:nvPr>
        </p:nvSpPr>
        <p:spPr>
          <a:xfrm>
            <a:off x="960120" y="960120"/>
            <a:ext cx="5080000" cy="398780"/>
          </a:xfrm>
          <a:prstGeom prst="rect">
            <a:avLst/>
          </a:prstGeom>
          <a:noFill/>
          <a:ln w="9525">
            <a:noFill/>
          </a:ln>
        </p:spPr>
        <p:txBody>
          <a:bodyPr>
            <a:spAutoFit/>
          </a:bodyPr>
          <a:p>
            <a:pPr indent="0"/>
            <a:r>
              <a:rPr lang="zh-CN" altLang="en-US" sz="2000" b="0" dirty="0">
                <a:latin typeface="微软雅黑" panose="020B0503020204020204" pitchFamily="34" charset="-122"/>
                <a:ea typeface="微软雅黑" panose="020B0503020204020204" pitchFamily="34" charset="-122"/>
              </a:rPr>
              <a:t>顶岗实习与中职学生发展</a:t>
            </a:r>
            <a:endParaRPr lang="zh-CN" altLang="en-US" sz="1800" b="0">
              <a:ea typeface="宋体" panose="02010600030101010101" pitchFamily="2" charset="-122"/>
            </a:endParaRPr>
          </a:p>
        </p:txBody>
      </p:sp>
      <p:sp>
        <p:nvSpPr>
          <p:cNvPr id="12" name="任意多边形 11"/>
          <p:cNvSpPr/>
          <p:nvPr>
            <p:custDataLst>
              <p:tags r:id="rId10"/>
            </p:custDataLst>
          </p:nvPr>
        </p:nvSpPr>
        <p:spPr>
          <a:xfrm>
            <a:off x="2513254" y="3204388"/>
            <a:ext cx="2331572" cy="1608144"/>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17" name="任意多边形 16"/>
          <p:cNvSpPr/>
          <p:nvPr>
            <p:custDataLst>
              <p:tags r:id="rId11"/>
            </p:custDataLst>
          </p:nvPr>
        </p:nvSpPr>
        <p:spPr>
          <a:xfrm flipV="1">
            <a:off x="5099409" y="3204388"/>
            <a:ext cx="2331572" cy="1608144"/>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20" name="任意多边形 19"/>
          <p:cNvSpPr/>
          <p:nvPr>
            <p:custDataLst>
              <p:tags r:id="rId12"/>
            </p:custDataLst>
          </p:nvPr>
        </p:nvSpPr>
        <p:spPr>
          <a:xfrm>
            <a:off x="7684774" y="3204388"/>
            <a:ext cx="2331572" cy="1608144"/>
          </a:xfrm>
          <a:custGeom>
            <a:avLst/>
            <a:gdLst>
              <a:gd name="connsiteX0" fmla="*/ 0 w 1765300"/>
              <a:gd name="connsiteY0" fmla="*/ 1206500 h 1206500"/>
              <a:gd name="connsiteX1" fmla="*/ 1409700 w 1765300"/>
              <a:gd name="connsiteY1" fmla="*/ 203200 h 1206500"/>
              <a:gd name="connsiteX2" fmla="*/ 1270000 w 1765300"/>
              <a:gd name="connsiteY2" fmla="*/ 0 h 1206500"/>
              <a:gd name="connsiteX3" fmla="*/ 1765300 w 1765300"/>
              <a:gd name="connsiteY3" fmla="*/ 0 h 1206500"/>
              <a:gd name="connsiteX4" fmla="*/ 1714500 w 1765300"/>
              <a:gd name="connsiteY4" fmla="*/ 508000 h 1206500"/>
              <a:gd name="connsiteX5" fmla="*/ 1574800 w 1765300"/>
              <a:gd name="connsiteY5" fmla="*/ 342900 h 1206500"/>
              <a:gd name="connsiteX6" fmla="*/ 0 w 1765300"/>
              <a:gd name="connsiteY6" fmla="*/ 1206500 h 1206500"/>
              <a:gd name="connsiteX0-1" fmla="*/ 0 w 1765300"/>
              <a:gd name="connsiteY0-2" fmla="*/ 1206500 h 1206500"/>
              <a:gd name="connsiteX1-3" fmla="*/ 1409700 w 1765300"/>
              <a:gd name="connsiteY1-4" fmla="*/ 203200 h 1206500"/>
              <a:gd name="connsiteX2-5" fmla="*/ 1270000 w 1765300"/>
              <a:gd name="connsiteY2-6" fmla="*/ 0 h 1206500"/>
              <a:gd name="connsiteX3-7" fmla="*/ 1765300 w 1765300"/>
              <a:gd name="connsiteY3-8" fmla="*/ 0 h 1206500"/>
              <a:gd name="connsiteX4-9" fmla="*/ 1714500 w 1765300"/>
              <a:gd name="connsiteY4-10" fmla="*/ 508000 h 1206500"/>
              <a:gd name="connsiteX5-11" fmla="*/ 1574800 w 1765300"/>
              <a:gd name="connsiteY5-12" fmla="*/ 342900 h 1206500"/>
              <a:gd name="connsiteX6-13" fmla="*/ 0 w 1765300"/>
              <a:gd name="connsiteY6-14" fmla="*/ 1206500 h 1206500"/>
              <a:gd name="connsiteX0-15" fmla="*/ 0 w 1765300"/>
              <a:gd name="connsiteY0-16" fmla="*/ 1206500 h 1215408"/>
              <a:gd name="connsiteX1-17" fmla="*/ 1409700 w 1765300"/>
              <a:gd name="connsiteY1-18" fmla="*/ 203200 h 1215408"/>
              <a:gd name="connsiteX2-19" fmla="*/ 1270000 w 1765300"/>
              <a:gd name="connsiteY2-20" fmla="*/ 0 h 1215408"/>
              <a:gd name="connsiteX3-21" fmla="*/ 1765300 w 1765300"/>
              <a:gd name="connsiteY3-22" fmla="*/ 0 h 1215408"/>
              <a:gd name="connsiteX4-23" fmla="*/ 1714500 w 1765300"/>
              <a:gd name="connsiteY4-24" fmla="*/ 508000 h 1215408"/>
              <a:gd name="connsiteX5-25" fmla="*/ 1574800 w 1765300"/>
              <a:gd name="connsiteY5-26" fmla="*/ 342900 h 1215408"/>
              <a:gd name="connsiteX6-27" fmla="*/ 0 w 1765300"/>
              <a:gd name="connsiteY6-28" fmla="*/ 1206500 h 1215408"/>
              <a:gd name="connsiteX0-29" fmla="*/ 0 w 1765300"/>
              <a:gd name="connsiteY0-30" fmla="*/ 1206500 h 1217025"/>
              <a:gd name="connsiteX1-31" fmla="*/ 1409700 w 1765300"/>
              <a:gd name="connsiteY1-32" fmla="*/ 203200 h 1217025"/>
              <a:gd name="connsiteX2-33" fmla="*/ 1270000 w 1765300"/>
              <a:gd name="connsiteY2-34" fmla="*/ 0 h 1217025"/>
              <a:gd name="connsiteX3-35" fmla="*/ 1765300 w 1765300"/>
              <a:gd name="connsiteY3-36" fmla="*/ 0 h 1217025"/>
              <a:gd name="connsiteX4-37" fmla="*/ 1714500 w 1765300"/>
              <a:gd name="connsiteY4-38" fmla="*/ 508000 h 1217025"/>
              <a:gd name="connsiteX5-39" fmla="*/ 1574800 w 1765300"/>
              <a:gd name="connsiteY5-40" fmla="*/ 342900 h 1217025"/>
              <a:gd name="connsiteX6-41" fmla="*/ 0 w 1765300"/>
              <a:gd name="connsiteY6-42" fmla="*/ 1206500 h 1217025"/>
              <a:gd name="connsiteX0-43" fmla="*/ 0 w 1765300"/>
              <a:gd name="connsiteY0-44" fmla="*/ 1206500 h 1217025"/>
              <a:gd name="connsiteX1-45" fmla="*/ 1409700 w 1765300"/>
              <a:gd name="connsiteY1-46" fmla="*/ 203200 h 1217025"/>
              <a:gd name="connsiteX2-47" fmla="*/ 1270000 w 1765300"/>
              <a:gd name="connsiteY2-48" fmla="*/ 0 h 1217025"/>
              <a:gd name="connsiteX3-49" fmla="*/ 1765300 w 1765300"/>
              <a:gd name="connsiteY3-50" fmla="*/ 0 h 1217025"/>
              <a:gd name="connsiteX4-51" fmla="*/ 1714500 w 1765300"/>
              <a:gd name="connsiteY4-52" fmla="*/ 508000 h 1217025"/>
              <a:gd name="connsiteX5-53" fmla="*/ 1574800 w 1765300"/>
              <a:gd name="connsiteY5-54" fmla="*/ 342900 h 1217025"/>
              <a:gd name="connsiteX6-55" fmla="*/ 0 w 1765300"/>
              <a:gd name="connsiteY6-56" fmla="*/ 1206500 h 1217025"/>
              <a:gd name="connsiteX0-57" fmla="*/ 0 w 1765300"/>
              <a:gd name="connsiteY0-58" fmla="*/ 1206500 h 1217025"/>
              <a:gd name="connsiteX1-59" fmla="*/ 1409700 w 1765300"/>
              <a:gd name="connsiteY1-60" fmla="*/ 203200 h 1217025"/>
              <a:gd name="connsiteX2-61" fmla="*/ 1270000 w 1765300"/>
              <a:gd name="connsiteY2-62" fmla="*/ 0 h 1217025"/>
              <a:gd name="connsiteX3-63" fmla="*/ 1765300 w 1765300"/>
              <a:gd name="connsiteY3-64" fmla="*/ 0 h 1217025"/>
              <a:gd name="connsiteX4-65" fmla="*/ 1714500 w 1765300"/>
              <a:gd name="connsiteY4-66" fmla="*/ 508000 h 1217025"/>
              <a:gd name="connsiteX5-67" fmla="*/ 1574800 w 1765300"/>
              <a:gd name="connsiteY5-68" fmla="*/ 342900 h 1217025"/>
              <a:gd name="connsiteX6-69" fmla="*/ 0 w 1765300"/>
              <a:gd name="connsiteY6-70" fmla="*/ 1206500 h 1217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765300" h="1217025">
                <a:moveTo>
                  <a:pt x="0" y="1206500"/>
                </a:moveTo>
                <a:cubicBezTo>
                  <a:pt x="558800" y="1075267"/>
                  <a:pt x="1104900" y="702733"/>
                  <a:pt x="1409700" y="203200"/>
                </a:cubicBezTo>
                <a:lnTo>
                  <a:pt x="1270000" y="0"/>
                </a:lnTo>
                <a:lnTo>
                  <a:pt x="1765300" y="0"/>
                </a:lnTo>
                <a:lnTo>
                  <a:pt x="1714500" y="508000"/>
                </a:lnTo>
                <a:lnTo>
                  <a:pt x="1574800" y="342900"/>
                </a:lnTo>
                <a:cubicBezTo>
                  <a:pt x="1214967" y="897467"/>
                  <a:pt x="524933" y="1286933"/>
                  <a:pt x="0" y="120650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21" name="椭圆 20"/>
          <p:cNvSpPr/>
          <p:nvPr>
            <p:custDataLst>
              <p:tags r:id="rId13"/>
            </p:custDataLst>
          </p:nvPr>
        </p:nvSpPr>
        <p:spPr>
          <a:xfrm>
            <a:off x="2866666" y="3094490"/>
            <a:ext cx="952711" cy="95350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26" name="矩形 25"/>
          <p:cNvSpPr/>
          <p:nvPr>
            <p:custDataLst>
              <p:tags r:id="rId14"/>
            </p:custDataLst>
          </p:nvPr>
        </p:nvSpPr>
        <p:spPr>
          <a:xfrm>
            <a:off x="2751234" y="3224154"/>
            <a:ext cx="1184366" cy="751890"/>
          </a:xfrm>
          <a:prstGeom prst="rect">
            <a:avLst/>
          </a:prstGeom>
          <a:noFill/>
        </p:spPr>
        <p:txBody>
          <a:bodyPr wrap="square">
            <a:normAutofit/>
          </a:bodyPr>
          <a:p>
            <a:pPr algn="ctr">
              <a:lnSpc>
                <a:spcPct val="120000"/>
              </a:lnSpc>
            </a:pPr>
            <a:r>
              <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rPr>
              <a:t>01</a:t>
            </a:r>
            <a:endPar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endParaRPr>
          </a:p>
        </p:txBody>
      </p:sp>
      <p:sp>
        <p:nvSpPr>
          <p:cNvPr id="33" name="椭圆 32"/>
          <p:cNvSpPr/>
          <p:nvPr>
            <p:custDataLst>
              <p:tags r:id="rId15"/>
            </p:custDataLst>
          </p:nvPr>
        </p:nvSpPr>
        <p:spPr>
          <a:xfrm>
            <a:off x="5547697" y="4008460"/>
            <a:ext cx="952711" cy="95350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34" name="矩形 33"/>
          <p:cNvSpPr/>
          <p:nvPr>
            <p:custDataLst>
              <p:tags r:id="rId16"/>
            </p:custDataLst>
          </p:nvPr>
        </p:nvSpPr>
        <p:spPr>
          <a:xfrm>
            <a:off x="5431474" y="4109661"/>
            <a:ext cx="1184366" cy="751890"/>
          </a:xfrm>
          <a:prstGeom prst="rect">
            <a:avLst/>
          </a:prstGeom>
          <a:noFill/>
          <a:ln>
            <a:noFill/>
          </a:ln>
        </p:spPr>
        <p:txBody>
          <a:bodyPr wrap="square">
            <a:normAutofit/>
          </a:bodyPr>
          <a:p>
            <a:pPr algn="ctr">
              <a:lnSpc>
                <a:spcPct val="120000"/>
              </a:lnSpc>
            </a:pPr>
            <a:r>
              <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rPr>
              <a:t>02</a:t>
            </a:r>
            <a:endPar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endParaRPr>
          </a:p>
        </p:txBody>
      </p:sp>
      <p:sp>
        <p:nvSpPr>
          <p:cNvPr id="36" name="椭圆 35"/>
          <p:cNvSpPr/>
          <p:nvPr>
            <p:custDataLst>
              <p:tags r:id="rId17"/>
            </p:custDataLst>
          </p:nvPr>
        </p:nvSpPr>
        <p:spPr>
          <a:xfrm>
            <a:off x="8067439" y="3094490"/>
            <a:ext cx="952711" cy="95350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2800" dirty="0">
              <a:solidFill>
                <a:schemeClr val="lt1"/>
              </a:solidFill>
              <a:latin typeface="隶书" panose="02010509060101010101" pitchFamily="49" charset="-122"/>
              <a:ea typeface="隶书" panose="02010509060101010101" pitchFamily="49" charset="-122"/>
            </a:endParaRPr>
          </a:p>
        </p:txBody>
      </p:sp>
      <p:sp>
        <p:nvSpPr>
          <p:cNvPr id="37" name="矩形 36"/>
          <p:cNvSpPr/>
          <p:nvPr>
            <p:custDataLst>
              <p:tags r:id="rId18"/>
            </p:custDataLst>
          </p:nvPr>
        </p:nvSpPr>
        <p:spPr>
          <a:xfrm>
            <a:off x="7952007" y="3224154"/>
            <a:ext cx="1184366" cy="751890"/>
          </a:xfrm>
          <a:prstGeom prst="rect">
            <a:avLst/>
          </a:prstGeom>
          <a:noFill/>
          <a:ln>
            <a:noFill/>
          </a:ln>
        </p:spPr>
        <p:txBody>
          <a:bodyPr wrap="square">
            <a:normAutofit/>
          </a:bodyPr>
          <a:p>
            <a:pPr algn="ctr">
              <a:lnSpc>
                <a:spcPct val="120000"/>
              </a:lnSpc>
            </a:pPr>
            <a:r>
              <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rPr>
              <a:t>03</a:t>
            </a:r>
            <a:endParaRPr lang="en-US" altLang="zh-CN" sz="2800" b="1" dirty="0">
              <a:solidFill>
                <a:schemeClr val="dk1"/>
              </a:solidFill>
              <a:latin typeface="隶书" panose="02010509060101010101" pitchFamily="49" charset="-122"/>
              <a:ea typeface="隶书" panose="02010509060101010101" pitchFamily="49" charset="-122"/>
              <a:cs typeface="Kartika" panose="02020503030404060203" pitchFamily="18" charset="0"/>
            </a:endParaRPr>
          </a:p>
        </p:txBody>
      </p:sp>
      <p:sp>
        <p:nvSpPr>
          <p:cNvPr id="41" name="文本框 40"/>
          <p:cNvSpPr txBox="1"/>
          <p:nvPr>
            <p:custDataLst>
              <p:tags r:id="rId19"/>
            </p:custDataLst>
          </p:nvPr>
        </p:nvSpPr>
        <p:spPr>
          <a:xfrm>
            <a:off x="2176445" y="2042160"/>
            <a:ext cx="2333944" cy="953501"/>
          </a:xfrm>
          <a:prstGeom prst="rect">
            <a:avLst/>
          </a:prstGeom>
          <a:noFill/>
          <a:effectLst/>
        </p:spPr>
        <p:txBody>
          <a:bodyPr wrap="square" lIns="91417" tIns="45708" rIns="91417" bIns="45708" rtlCol="0">
            <a:normAutofit lnSpcReduction="20000"/>
          </a:bodyPr>
          <a:p>
            <a:pPr algn="ctr">
              <a:lnSpc>
                <a:spcPct val="12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（1）顶岗实习可以让中职生转变观念。</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custDataLst>
              <p:tags r:id="rId20"/>
            </p:custDataLst>
          </p:nvPr>
        </p:nvSpPr>
        <p:spPr>
          <a:xfrm>
            <a:off x="4857476" y="5233939"/>
            <a:ext cx="2333944" cy="953501"/>
          </a:xfrm>
          <a:prstGeom prst="rect">
            <a:avLst/>
          </a:prstGeom>
          <a:noFill/>
          <a:effectLst/>
        </p:spPr>
        <p:txBody>
          <a:bodyPr wrap="square" lIns="91417" tIns="45708" rIns="91417" bIns="45708" rtlCol="0">
            <a:normAutofit fontScale="90000" lnSpcReduction="10000"/>
          </a:bodyPr>
          <a:p>
            <a:pPr algn="ctr">
              <a:lnSpc>
                <a:spcPct val="120000"/>
              </a:lnSpc>
            </a:pPr>
            <a:r>
              <a:rPr lang="zh-CN" altLang="en-US"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（2）顶岗实习可以让中职生增强岗位意识。</a:t>
            </a:r>
            <a:endParaRPr lang="zh-CN" altLang="en-US"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custDataLst>
              <p:tags r:id="rId21"/>
            </p:custDataLst>
          </p:nvPr>
        </p:nvSpPr>
        <p:spPr>
          <a:xfrm>
            <a:off x="7430490" y="2042160"/>
            <a:ext cx="2379800" cy="953501"/>
          </a:xfrm>
          <a:prstGeom prst="rect">
            <a:avLst/>
          </a:prstGeom>
          <a:noFill/>
          <a:effectLst/>
        </p:spPr>
        <p:txBody>
          <a:bodyPr wrap="square" lIns="91417" tIns="45708" rIns="91417" bIns="45708" rtlCol="0">
            <a:normAutofit/>
          </a:bodyPr>
          <a:p>
            <a:pPr algn="ctr">
              <a:lnSpc>
                <a:spcPct val="12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（3）顶岗实习可以让中职生增强社会经验。</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2"/>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457200" y="1057910"/>
            <a:ext cx="5080000" cy="398780"/>
          </a:xfrm>
          <a:prstGeom prst="rect">
            <a:avLst/>
          </a:prstGeom>
          <a:noFill/>
          <a:ln w="9525">
            <a:noFill/>
          </a:ln>
        </p:spPr>
        <p:txBody>
          <a:bodyPr>
            <a:spAutoFit/>
          </a:bodyPr>
          <a:p>
            <a:pPr indent="355600"/>
            <a:r>
              <a:rPr lang="zh-CN" altLang="en-US" sz="2000" b="0" dirty="0">
                <a:latin typeface="微软雅黑" panose="020B0503020204020204" pitchFamily="34" charset="-122"/>
                <a:ea typeface="微软雅黑" panose="020B0503020204020204" pitchFamily="34" charset="-122"/>
              </a:rPr>
              <a:t>中职学生顶岗实习指南</a:t>
            </a:r>
            <a:endParaRPr lang="zh-CN" altLang="en-US" sz="2000" b="0" dirty="0">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1"/>
            </p:custDataLst>
          </p:nvPr>
        </p:nvCxnSpPr>
        <p:spPr>
          <a:xfrm>
            <a:off x="457204" y="153798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3"/>
          <p:cNvSpPr>
            <a:spLocks noChangeArrowheads="1"/>
          </p:cNvSpPr>
          <p:nvPr>
            <p:custDataLst>
              <p:tags r:id="rId2"/>
            </p:custDataLst>
          </p:nvPr>
        </p:nvSpPr>
        <p:spPr bwMode="auto">
          <a:xfrm>
            <a:off x="264160" y="330835"/>
            <a:ext cx="402018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一、</a:t>
            </a:r>
            <a:r>
              <a:rPr lang="zh-CN" altLang="en-US" sz="2400" b="1" kern="100" dirty="0" smtClean="0">
                <a:cs typeface="Times New Roman" panose="02020603050405020304" pitchFamily="18" charset="0"/>
                <a:sym typeface="+mn-ea"/>
              </a:rPr>
              <a:t>顶岗实习内涵</a:t>
            </a:r>
            <a:endParaRPr lang="zh-CN" altLang="en-US" sz="3000" b="1" kern="100" dirty="0" smtClean="0">
              <a:cs typeface="Times New Roman" panose="02020603050405020304" pitchFamily="18" charset="0"/>
              <a:sym typeface="+mn-ea"/>
            </a:endParaRPr>
          </a:p>
          <a:p>
            <a:pPr>
              <a:spcBef>
                <a:spcPct val="0"/>
              </a:spcBef>
              <a:buNone/>
            </a:pPr>
            <a:endParaRPr lang="zh-CN" altLang="en-US" sz="2000" dirty="0">
              <a:latin typeface="微软雅黑" panose="020B0503020204020204" pitchFamily="34" charset="-122"/>
              <a:ea typeface="微软雅黑" panose="020B0503020204020204" pitchFamily="34" charset="-122"/>
            </a:endParaRPr>
          </a:p>
          <a:p>
            <a:pPr>
              <a:spcBef>
                <a:spcPct val="0"/>
              </a:spcBef>
              <a:buNone/>
            </a:pPr>
            <a:endParaRPr lang="zh-CN" altLang="en-US" sz="2000" dirty="0"/>
          </a:p>
        </p:txBody>
      </p:sp>
      <p:sp>
        <p:nvSpPr>
          <p:cNvPr id="27" name="文本框 90"/>
          <p:cNvSpPr txBox="1"/>
          <p:nvPr>
            <p:custDataLst>
              <p:tags r:id="rId3"/>
            </p:custDataLst>
          </p:nvPr>
        </p:nvSpPr>
        <p:spPr>
          <a:xfrm>
            <a:off x="6864974" y="1979136"/>
            <a:ext cx="4737463" cy="307863"/>
          </a:xfrm>
          <a:prstGeom prst="rect">
            <a:avLst/>
          </a:prstGeom>
          <a:noFill/>
        </p:spPr>
        <p:txBody>
          <a:bodyPr vert="horz" wrap="square" lIns="71755"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熟悉环境，不做局外人。</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6162323" y="2055196"/>
            <a:ext cx="501635" cy="790181"/>
          </a:xfrm>
          <a:prstGeom prst="rect">
            <a:avLst/>
          </a:prstGeom>
          <a:noFill/>
        </p:spPr>
        <p:txBody>
          <a:bodyPr wrap="square" rtlCol="0">
            <a:normAutofit fontScale="90000"/>
          </a:bodyPr>
          <a:lstStyle/>
          <a:p>
            <a:r>
              <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rPr>
              <a:t>1</a:t>
            </a:r>
            <a:endPar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19" name="AutoShape 13"/>
          <p:cNvSpPr>
            <a:spLocks noChangeAspect="1" noChangeArrowheads="1" noTextEdit="1"/>
          </p:cNvSpPr>
          <p:nvPr>
            <p:custDataLst>
              <p:tags r:id="rId5"/>
            </p:custDataLst>
          </p:nvPr>
        </p:nvSpPr>
        <p:spPr bwMode="auto">
          <a:xfrm rot="3325904">
            <a:off x="6581861" y="2183774"/>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0" name="Freeform 15"/>
          <p:cNvSpPr/>
          <p:nvPr>
            <p:custDataLst>
              <p:tags r:id="rId6"/>
            </p:custDataLst>
          </p:nvPr>
        </p:nvSpPr>
        <p:spPr bwMode="auto">
          <a:xfrm rot="3325904">
            <a:off x="6592727" y="2194036"/>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1" name="Freeform 16"/>
          <p:cNvSpPr>
            <a:spLocks noEditPoints="1"/>
          </p:cNvSpPr>
          <p:nvPr>
            <p:custDataLst>
              <p:tags r:id="rId7"/>
            </p:custDataLst>
          </p:nvPr>
        </p:nvSpPr>
        <p:spPr bwMode="auto">
          <a:xfrm rot="3325904">
            <a:off x="6578843" y="2179549"/>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3" name="AutoShape 18"/>
          <p:cNvSpPr>
            <a:spLocks noChangeAspect="1" noChangeArrowheads="1" noTextEdit="1"/>
          </p:cNvSpPr>
          <p:nvPr>
            <p:custDataLst>
              <p:tags r:id="rId8"/>
            </p:custDataLst>
          </p:nvPr>
        </p:nvSpPr>
        <p:spPr bwMode="auto">
          <a:xfrm rot="21171212">
            <a:off x="6504594" y="1990002"/>
            <a:ext cx="188340" cy="19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4" name="Freeform 20"/>
          <p:cNvSpPr/>
          <p:nvPr>
            <p:custDataLst>
              <p:tags r:id="rId9"/>
            </p:custDataLst>
          </p:nvPr>
        </p:nvSpPr>
        <p:spPr bwMode="auto">
          <a:xfrm rot="21171212">
            <a:off x="6522703" y="2008112"/>
            <a:ext cx="153931" cy="153931"/>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5" name="Freeform 21"/>
          <p:cNvSpPr>
            <a:spLocks noEditPoints="1"/>
          </p:cNvSpPr>
          <p:nvPr>
            <p:custDataLst>
              <p:tags r:id="rId10"/>
            </p:custDataLst>
          </p:nvPr>
        </p:nvSpPr>
        <p:spPr bwMode="auto">
          <a:xfrm rot="21171212">
            <a:off x="6499765" y="1979136"/>
            <a:ext cx="203431" cy="21007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30" name="AutoShape 13"/>
          <p:cNvSpPr>
            <a:spLocks noChangeAspect="1" noChangeArrowheads="1" noTextEdit="1"/>
          </p:cNvSpPr>
          <p:nvPr>
            <p:custDataLst>
              <p:tags r:id="rId11"/>
            </p:custDataLst>
          </p:nvPr>
        </p:nvSpPr>
        <p:spPr bwMode="auto">
          <a:xfrm rot="16898588">
            <a:off x="6393522" y="2057611"/>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31" name="Freeform 15"/>
          <p:cNvSpPr/>
          <p:nvPr>
            <p:custDataLst>
              <p:tags r:id="rId12"/>
            </p:custDataLst>
          </p:nvPr>
        </p:nvSpPr>
        <p:spPr bwMode="auto">
          <a:xfrm rot="16898588">
            <a:off x="6402577" y="2066666"/>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32" name="Freeform 16"/>
          <p:cNvSpPr>
            <a:spLocks noEditPoints="1"/>
          </p:cNvSpPr>
          <p:nvPr>
            <p:custDataLst>
              <p:tags r:id="rId13"/>
            </p:custDataLst>
          </p:nvPr>
        </p:nvSpPr>
        <p:spPr bwMode="auto">
          <a:xfrm rot="16898588">
            <a:off x="6388693" y="2050971"/>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33" name="文本框 90"/>
          <p:cNvSpPr txBox="1"/>
          <p:nvPr>
            <p:custDataLst>
              <p:tags r:id="rId14"/>
            </p:custDataLst>
          </p:nvPr>
        </p:nvSpPr>
        <p:spPr>
          <a:xfrm>
            <a:off x="6864974" y="5012806"/>
            <a:ext cx="4737463" cy="307863"/>
          </a:xfrm>
          <a:prstGeom prst="rect">
            <a:avLst/>
          </a:prstGeom>
          <a:noFill/>
        </p:spPr>
        <p:txBody>
          <a:bodyPr vert="horz" wrap="square" lIns="71755"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多听、多想、多自学。</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9" name="文本框 218"/>
          <p:cNvSpPr txBox="1"/>
          <p:nvPr>
            <p:custDataLst>
              <p:tags r:id="rId15"/>
            </p:custDataLst>
          </p:nvPr>
        </p:nvSpPr>
        <p:spPr>
          <a:xfrm>
            <a:off x="6162323" y="5088866"/>
            <a:ext cx="501635" cy="790181"/>
          </a:xfrm>
          <a:prstGeom prst="rect">
            <a:avLst/>
          </a:prstGeom>
          <a:noFill/>
        </p:spPr>
        <p:txBody>
          <a:bodyPr wrap="square" rtlCol="0">
            <a:normAutofit fontScale="90000"/>
          </a:bodyPr>
          <a:lstStyle/>
          <a:p>
            <a:r>
              <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rPr>
              <a:t>3</a:t>
            </a:r>
            <a:endPar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229" name="AutoShape 13"/>
          <p:cNvSpPr>
            <a:spLocks noChangeAspect="1" noChangeArrowheads="1" noTextEdit="1"/>
          </p:cNvSpPr>
          <p:nvPr>
            <p:custDataLst>
              <p:tags r:id="rId16"/>
            </p:custDataLst>
          </p:nvPr>
        </p:nvSpPr>
        <p:spPr bwMode="auto">
          <a:xfrm rot="3325904">
            <a:off x="6581861" y="5217444"/>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30" name="Freeform 15"/>
          <p:cNvSpPr/>
          <p:nvPr>
            <p:custDataLst>
              <p:tags r:id="rId17"/>
            </p:custDataLst>
          </p:nvPr>
        </p:nvSpPr>
        <p:spPr bwMode="auto">
          <a:xfrm rot="3325904">
            <a:off x="6592727" y="5227707"/>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31" name="Freeform 16"/>
          <p:cNvSpPr>
            <a:spLocks noEditPoints="1"/>
          </p:cNvSpPr>
          <p:nvPr>
            <p:custDataLst>
              <p:tags r:id="rId18"/>
            </p:custDataLst>
          </p:nvPr>
        </p:nvSpPr>
        <p:spPr bwMode="auto">
          <a:xfrm rot="3325904">
            <a:off x="6578843" y="5213219"/>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26" name="AutoShape 18"/>
          <p:cNvSpPr>
            <a:spLocks noChangeAspect="1" noChangeArrowheads="1" noTextEdit="1"/>
          </p:cNvSpPr>
          <p:nvPr>
            <p:custDataLst>
              <p:tags r:id="rId19"/>
            </p:custDataLst>
          </p:nvPr>
        </p:nvSpPr>
        <p:spPr bwMode="auto">
          <a:xfrm rot="21171212">
            <a:off x="6504594" y="5023672"/>
            <a:ext cx="188340" cy="19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27" name="Freeform 20"/>
          <p:cNvSpPr/>
          <p:nvPr>
            <p:custDataLst>
              <p:tags r:id="rId20"/>
            </p:custDataLst>
          </p:nvPr>
        </p:nvSpPr>
        <p:spPr bwMode="auto">
          <a:xfrm rot="21171212">
            <a:off x="6522703" y="5041782"/>
            <a:ext cx="153931" cy="153931"/>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28" name="Freeform 21"/>
          <p:cNvSpPr>
            <a:spLocks noEditPoints="1"/>
          </p:cNvSpPr>
          <p:nvPr>
            <p:custDataLst>
              <p:tags r:id="rId21"/>
            </p:custDataLst>
          </p:nvPr>
        </p:nvSpPr>
        <p:spPr bwMode="auto">
          <a:xfrm rot="21171212">
            <a:off x="6499765" y="5012806"/>
            <a:ext cx="203431" cy="21007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23" name="AutoShape 13"/>
          <p:cNvSpPr>
            <a:spLocks noChangeAspect="1" noChangeArrowheads="1" noTextEdit="1"/>
          </p:cNvSpPr>
          <p:nvPr>
            <p:custDataLst>
              <p:tags r:id="rId22"/>
            </p:custDataLst>
          </p:nvPr>
        </p:nvSpPr>
        <p:spPr bwMode="auto">
          <a:xfrm rot="16898588">
            <a:off x="6393522" y="5091281"/>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224" name="Freeform 15"/>
          <p:cNvSpPr/>
          <p:nvPr>
            <p:custDataLst>
              <p:tags r:id="rId23"/>
            </p:custDataLst>
          </p:nvPr>
        </p:nvSpPr>
        <p:spPr bwMode="auto">
          <a:xfrm rot="16898588">
            <a:off x="6402577" y="5100336"/>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25" name="Freeform 16"/>
          <p:cNvSpPr>
            <a:spLocks noEditPoints="1"/>
          </p:cNvSpPr>
          <p:nvPr>
            <p:custDataLst>
              <p:tags r:id="rId24"/>
            </p:custDataLst>
          </p:nvPr>
        </p:nvSpPr>
        <p:spPr bwMode="auto">
          <a:xfrm rot="16898588">
            <a:off x="6388693" y="5084641"/>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143" name="文本框 90"/>
          <p:cNvSpPr txBox="1"/>
          <p:nvPr>
            <p:custDataLst>
              <p:tags r:id="rId25"/>
            </p:custDataLst>
          </p:nvPr>
        </p:nvSpPr>
        <p:spPr>
          <a:xfrm>
            <a:off x="6864974" y="3496987"/>
            <a:ext cx="4737463" cy="307863"/>
          </a:xfrm>
          <a:prstGeom prst="rect">
            <a:avLst/>
          </a:prstGeom>
          <a:noFill/>
        </p:spPr>
        <p:txBody>
          <a:bodyPr vert="horz" wrap="square" lIns="71755"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熟知业务关键词。</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 name="文本框 91"/>
          <p:cNvSpPr txBox="1"/>
          <p:nvPr>
            <p:custDataLst>
              <p:tags r:id="rId26"/>
            </p:custDataLst>
          </p:nvPr>
        </p:nvSpPr>
        <p:spPr>
          <a:xfrm>
            <a:off x="6162323" y="3571016"/>
            <a:ext cx="501635" cy="790181"/>
          </a:xfrm>
          <a:prstGeom prst="rect">
            <a:avLst/>
          </a:prstGeom>
          <a:noFill/>
        </p:spPr>
        <p:txBody>
          <a:bodyPr wrap="square" rtlCol="0">
            <a:normAutofit fontScale="90000"/>
          </a:bodyPr>
          <a:lstStyle/>
          <a:p>
            <a:r>
              <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rPr>
              <a:t>2</a:t>
            </a:r>
            <a:endParaRPr lang="en-US" altLang="zh-CN" sz="4800" b="1" dirty="0">
              <a:solidFill>
                <a:schemeClr val="accent4">
                  <a:lumMod val="75000"/>
                </a:schemeClr>
              </a:solidFill>
              <a:latin typeface="隶书" panose="02010509060101010101" pitchFamily="49" charset="-122"/>
              <a:ea typeface="隶书" panose="02010509060101010101" pitchFamily="49" charset="-122"/>
              <a:cs typeface="Arial" panose="020B0604020202020204" pitchFamily="34" charset="0"/>
            </a:endParaRPr>
          </a:p>
        </p:txBody>
      </p:sp>
      <p:sp>
        <p:nvSpPr>
          <p:cNvPr id="93" name="AutoShape 13"/>
          <p:cNvSpPr>
            <a:spLocks noChangeAspect="1" noChangeArrowheads="1" noTextEdit="1"/>
          </p:cNvSpPr>
          <p:nvPr>
            <p:custDataLst>
              <p:tags r:id="rId27"/>
            </p:custDataLst>
          </p:nvPr>
        </p:nvSpPr>
        <p:spPr bwMode="auto">
          <a:xfrm rot="3325904">
            <a:off x="6581861" y="3699594"/>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4" name="Freeform 15"/>
          <p:cNvSpPr/>
          <p:nvPr>
            <p:custDataLst>
              <p:tags r:id="rId28"/>
            </p:custDataLst>
          </p:nvPr>
        </p:nvSpPr>
        <p:spPr bwMode="auto">
          <a:xfrm rot="3325904">
            <a:off x="6592727" y="3709856"/>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5" name="Freeform 16"/>
          <p:cNvSpPr>
            <a:spLocks noEditPoints="1"/>
          </p:cNvSpPr>
          <p:nvPr>
            <p:custDataLst>
              <p:tags r:id="rId29"/>
            </p:custDataLst>
          </p:nvPr>
        </p:nvSpPr>
        <p:spPr bwMode="auto">
          <a:xfrm rot="3325904">
            <a:off x="6578843" y="3695368"/>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6" name="AutoShape 18"/>
          <p:cNvSpPr>
            <a:spLocks noChangeAspect="1" noChangeArrowheads="1" noTextEdit="1"/>
          </p:cNvSpPr>
          <p:nvPr>
            <p:custDataLst>
              <p:tags r:id="rId30"/>
            </p:custDataLst>
          </p:nvPr>
        </p:nvSpPr>
        <p:spPr bwMode="auto">
          <a:xfrm rot="21171212">
            <a:off x="6504594" y="3505821"/>
            <a:ext cx="188340" cy="19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97" name="Freeform 20"/>
          <p:cNvSpPr/>
          <p:nvPr>
            <p:custDataLst>
              <p:tags r:id="rId31"/>
            </p:custDataLst>
          </p:nvPr>
        </p:nvSpPr>
        <p:spPr bwMode="auto">
          <a:xfrm rot="21171212">
            <a:off x="6522703" y="3523931"/>
            <a:ext cx="153931" cy="153931"/>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8" name="Freeform 21"/>
          <p:cNvSpPr>
            <a:spLocks noEditPoints="1"/>
          </p:cNvSpPr>
          <p:nvPr>
            <p:custDataLst>
              <p:tags r:id="rId32"/>
            </p:custDataLst>
          </p:nvPr>
        </p:nvSpPr>
        <p:spPr bwMode="auto">
          <a:xfrm rot="21171212">
            <a:off x="6499765" y="3494956"/>
            <a:ext cx="203431" cy="210071"/>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99" name="AutoShape 13"/>
          <p:cNvSpPr>
            <a:spLocks noChangeAspect="1" noChangeArrowheads="1" noTextEdit="1"/>
          </p:cNvSpPr>
          <p:nvPr>
            <p:custDataLst>
              <p:tags r:id="rId33"/>
            </p:custDataLst>
          </p:nvPr>
        </p:nvSpPr>
        <p:spPr bwMode="auto">
          <a:xfrm rot="16898588">
            <a:off x="6393522" y="3573430"/>
            <a:ext cx="101414" cy="100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100" name="Freeform 15"/>
          <p:cNvSpPr/>
          <p:nvPr>
            <p:custDataLst>
              <p:tags r:id="rId34"/>
            </p:custDataLst>
          </p:nvPr>
        </p:nvSpPr>
        <p:spPr bwMode="auto">
          <a:xfrm rot="16898588">
            <a:off x="6402577" y="3582485"/>
            <a:ext cx="81493" cy="81493"/>
          </a:xfrm>
          <a:custGeom>
            <a:avLst/>
            <a:gdLst>
              <a:gd name="T0" fmla="*/ 88 w 401"/>
              <a:gd name="T1" fmla="*/ 91 h 401"/>
              <a:gd name="T2" fmla="*/ 1 w 401"/>
              <a:gd name="T3" fmla="*/ 365 h 401"/>
              <a:gd name="T4" fmla="*/ 231 w 401"/>
              <a:gd name="T5" fmla="*/ 135 h 401"/>
              <a:gd name="T6" fmla="*/ 266 w 401"/>
              <a:gd name="T7" fmla="*/ 171 h 401"/>
              <a:gd name="T8" fmla="*/ 37 w 401"/>
              <a:gd name="T9" fmla="*/ 400 h 401"/>
              <a:gd name="T10" fmla="*/ 310 w 401"/>
              <a:gd name="T11" fmla="*/ 314 h 401"/>
              <a:gd name="T12" fmla="*/ 396 w 401"/>
              <a:gd name="T13" fmla="*/ 6 h 401"/>
              <a:gd name="T14" fmla="*/ 88 w 401"/>
              <a:gd name="T15" fmla="*/ 91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401">
                <a:moveTo>
                  <a:pt x="88" y="91"/>
                </a:moveTo>
                <a:cubicBezTo>
                  <a:pt x="11" y="168"/>
                  <a:pt x="0" y="294"/>
                  <a:pt x="1" y="365"/>
                </a:cubicBezTo>
                <a:cubicBezTo>
                  <a:pt x="231" y="135"/>
                  <a:pt x="231" y="135"/>
                  <a:pt x="231" y="135"/>
                </a:cubicBezTo>
                <a:cubicBezTo>
                  <a:pt x="266" y="171"/>
                  <a:pt x="266" y="171"/>
                  <a:pt x="266" y="171"/>
                </a:cubicBezTo>
                <a:cubicBezTo>
                  <a:pt x="37" y="400"/>
                  <a:pt x="37" y="400"/>
                  <a:pt x="37" y="400"/>
                </a:cubicBezTo>
                <a:cubicBezTo>
                  <a:pt x="108" y="401"/>
                  <a:pt x="234" y="390"/>
                  <a:pt x="310" y="314"/>
                </a:cubicBezTo>
                <a:cubicBezTo>
                  <a:pt x="401" y="222"/>
                  <a:pt x="399" y="62"/>
                  <a:pt x="396" y="6"/>
                </a:cubicBezTo>
                <a:cubicBezTo>
                  <a:pt x="340" y="2"/>
                  <a:pt x="179" y="0"/>
                  <a:pt x="88" y="91"/>
                </a:cubicBezTo>
                <a:close/>
              </a:path>
            </a:pathLst>
          </a:custGeom>
          <a:solidFill>
            <a:schemeClr val="accent3">
              <a:lumMod val="75000"/>
              <a:alpha val="85098"/>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隶书" panose="02010509060101010101" pitchFamily="49" charset="-122"/>
              <a:ea typeface="隶书" panose="02010509060101010101" pitchFamily="49" charset="-122"/>
            </a:endParaRPr>
          </a:p>
        </p:txBody>
      </p:sp>
      <p:sp>
        <p:nvSpPr>
          <p:cNvPr id="2" name="Freeform 16"/>
          <p:cNvSpPr>
            <a:spLocks noEditPoints="1"/>
          </p:cNvSpPr>
          <p:nvPr>
            <p:custDataLst>
              <p:tags r:id="rId35"/>
            </p:custDataLst>
          </p:nvPr>
        </p:nvSpPr>
        <p:spPr bwMode="auto">
          <a:xfrm rot="16898588">
            <a:off x="6388693" y="3566790"/>
            <a:ext cx="110468" cy="111072"/>
          </a:xfrm>
          <a:custGeom>
            <a:avLst/>
            <a:gdLst>
              <a:gd name="T0" fmla="*/ 505 w 535"/>
              <a:gd name="T1" fmla="*/ 52 h 548"/>
              <a:gd name="T2" fmla="*/ 483 w 535"/>
              <a:gd name="T3" fmla="*/ 31 h 548"/>
              <a:gd name="T4" fmla="*/ 113 w 535"/>
              <a:gd name="T5" fmla="*/ 129 h 548"/>
              <a:gd name="T6" fmla="*/ 16 w 535"/>
              <a:gd name="T7" fmla="*/ 516 h 548"/>
              <a:gd name="T8" fmla="*/ 407 w 535"/>
              <a:gd name="T9" fmla="*/ 422 h 548"/>
              <a:gd name="T10" fmla="*/ 505 w 535"/>
              <a:gd name="T11" fmla="*/ 52 h 548"/>
              <a:gd name="T12" fmla="*/ 371 w 535"/>
              <a:gd name="T13" fmla="*/ 387 h 548"/>
              <a:gd name="T14" fmla="*/ 98 w 535"/>
              <a:gd name="T15" fmla="*/ 473 h 548"/>
              <a:gd name="T16" fmla="*/ 327 w 535"/>
              <a:gd name="T17" fmla="*/ 244 h 548"/>
              <a:gd name="T18" fmla="*/ 292 w 535"/>
              <a:gd name="T19" fmla="*/ 208 h 548"/>
              <a:gd name="T20" fmla="*/ 62 w 535"/>
              <a:gd name="T21" fmla="*/ 438 h 548"/>
              <a:gd name="T22" fmla="*/ 149 w 535"/>
              <a:gd name="T23" fmla="*/ 164 h 548"/>
              <a:gd name="T24" fmla="*/ 457 w 535"/>
              <a:gd name="T25" fmla="*/ 79 h 548"/>
              <a:gd name="T26" fmla="*/ 371 w 535"/>
              <a:gd name="T27" fmla="*/ 38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5" h="548">
                <a:moveTo>
                  <a:pt x="505" y="52"/>
                </a:moveTo>
                <a:cubicBezTo>
                  <a:pt x="503" y="41"/>
                  <a:pt x="494" y="32"/>
                  <a:pt x="483" y="31"/>
                </a:cubicBezTo>
                <a:cubicBezTo>
                  <a:pt x="473" y="30"/>
                  <a:pt x="242" y="0"/>
                  <a:pt x="113" y="129"/>
                </a:cubicBezTo>
                <a:cubicBezTo>
                  <a:pt x="0" y="242"/>
                  <a:pt x="5" y="507"/>
                  <a:pt x="16" y="516"/>
                </a:cubicBezTo>
                <a:cubicBezTo>
                  <a:pt x="26" y="524"/>
                  <a:pt x="273" y="548"/>
                  <a:pt x="407" y="422"/>
                </a:cubicBezTo>
                <a:cubicBezTo>
                  <a:pt x="535" y="293"/>
                  <a:pt x="506" y="62"/>
                  <a:pt x="505" y="52"/>
                </a:cubicBezTo>
                <a:close/>
                <a:moveTo>
                  <a:pt x="371" y="387"/>
                </a:moveTo>
                <a:cubicBezTo>
                  <a:pt x="295" y="463"/>
                  <a:pt x="169" y="474"/>
                  <a:pt x="98" y="473"/>
                </a:cubicBezTo>
                <a:cubicBezTo>
                  <a:pt x="327" y="244"/>
                  <a:pt x="327" y="244"/>
                  <a:pt x="327" y="244"/>
                </a:cubicBezTo>
                <a:cubicBezTo>
                  <a:pt x="292" y="208"/>
                  <a:pt x="292" y="208"/>
                  <a:pt x="292" y="208"/>
                </a:cubicBezTo>
                <a:cubicBezTo>
                  <a:pt x="62" y="438"/>
                  <a:pt x="62" y="438"/>
                  <a:pt x="62" y="438"/>
                </a:cubicBezTo>
                <a:cubicBezTo>
                  <a:pt x="61" y="367"/>
                  <a:pt x="72" y="241"/>
                  <a:pt x="149" y="164"/>
                </a:cubicBezTo>
                <a:cubicBezTo>
                  <a:pt x="240" y="73"/>
                  <a:pt x="401" y="75"/>
                  <a:pt x="457" y="79"/>
                </a:cubicBezTo>
                <a:cubicBezTo>
                  <a:pt x="460" y="135"/>
                  <a:pt x="462" y="295"/>
                  <a:pt x="371" y="387"/>
                </a:cubicBezTo>
                <a:close/>
              </a:path>
            </a:pathLst>
          </a:custGeom>
          <a:solidFill>
            <a:schemeClr val="accent2">
              <a:alpha val="49804"/>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ea typeface="隶书" panose="02010509060101010101" pitchFamily="49" charset="-122"/>
            </a:endParaRPr>
          </a:p>
        </p:txBody>
      </p:sp>
      <p:sp>
        <p:nvSpPr>
          <p:cNvPr id="3" name="文本框 2"/>
          <p:cNvSpPr txBox="1"/>
          <p:nvPr/>
        </p:nvSpPr>
        <p:spPr>
          <a:xfrm>
            <a:off x="1907540" y="2845435"/>
            <a:ext cx="2822575" cy="398780"/>
          </a:xfrm>
          <a:prstGeom prst="rect">
            <a:avLst/>
          </a:prstGeom>
          <a:noFill/>
          <a:ln w="9525">
            <a:noFill/>
          </a:ln>
        </p:spPr>
        <p:txBody>
          <a:bodyPr wrap="square">
            <a:spAutoFit/>
          </a:bodyPr>
          <a:p>
            <a:pPr indent="355600"/>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实习初期</a:t>
            </a:r>
            <a:endPar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96" name="图片 1096" descr="http://edu.cnjiwang.com/zyjy/202208/W020220811510545605809.jpg"/>
          <p:cNvPicPr>
            <a:picLocks noChangeAspect="1" noChangeArrowheads="1"/>
          </p:cNvPicPr>
          <p:nvPr>
            <p:custDataLst>
              <p:tags r:id="rId36"/>
            </p:custDataLst>
          </p:nvPr>
        </p:nvPicPr>
        <p:blipFill>
          <a:blip r:embed="rId37" cstate="print">
            <a:extLst>
              <a:ext uri="{28A0092B-C50C-407E-A947-70E740481C1C}">
                <a14:useLocalDpi xmlns:a14="http://schemas.microsoft.com/office/drawing/2010/main" val="0"/>
              </a:ext>
            </a:extLst>
          </a:blip>
          <a:srcRect/>
          <a:stretch>
            <a:fillRect/>
          </a:stretch>
        </p:blipFill>
        <p:spPr>
          <a:xfrm>
            <a:off x="1089025" y="3606800"/>
            <a:ext cx="3768725" cy="2542540"/>
          </a:xfrm>
          <a:prstGeom prst="rect">
            <a:avLst/>
          </a:prstGeom>
          <a:noFill/>
          <a:ln>
            <a:noFill/>
          </a:ln>
        </p:spPr>
      </p:pic>
    </p:spTree>
    <p:custDataLst>
      <p:tags r:id="rId3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457200" y="1057910"/>
            <a:ext cx="5080000" cy="398780"/>
          </a:xfrm>
          <a:prstGeom prst="rect">
            <a:avLst/>
          </a:prstGeom>
          <a:noFill/>
          <a:ln w="9525">
            <a:noFill/>
          </a:ln>
        </p:spPr>
        <p:txBody>
          <a:bodyPr>
            <a:spAutoFit/>
          </a:bodyPr>
          <a:p>
            <a:pPr indent="355600"/>
            <a:r>
              <a:rPr lang="zh-CN" altLang="en-US" sz="2000" b="0" dirty="0">
                <a:latin typeface="微软雅黑" panose="020B0503020204020204" pitchFamily="34" charset="-122"/>
                <a:ea typeface="微软雅黑" panose="020B0503020204020204" pitchFamily="34" charset="-122"/>
              </a:rPr>
              <a:t>中职学生顶岗实习指南</a:t>
            </a:r>
            <a:endParaRPr lang="zh-CN" altLang="en-US" sz="2000" b="0" dirty="0">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1"/>
            </p:custDataLst>
          </p:nvPr>
        </p:nvCxnSpPr>
        <p:spPr>
          <a:xfrm>
            <a:off x="457204" y="153798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3"/>
          <p:cNvSpPr>
            <a:spLocks noChangeArrowheads="1"/>
          </p:cNvSpPr>
          <p:nvPr>
            <p:custDataLst>
              <p:tags r:id="rId2"/>
            </p:custDataLst>
          </p:nvPr>
        </p:nvSpPr>
        <p:spPr bwMode="auto">
          <a:xfrm>
            <a:off x="264160" y="330835"/>
            <a:ext cx="402018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400" b="1" dirty="0">
                <a:latin typeface="Arial" panose="020B0604020202020204" pitchFamily="34" charset="0"/>
                <a:cs typeface="Arial" panose="020B0604020202020204" pitchFamily="34" charset="0"/>
              </a:rPr>
              <a:t>一、</a:t>
            </a:r>
            <a:r>
              <a:rPr lang="zh-CN" altLang="en-US" sz="2400" b="1" kern="100" dirty="0" smtClean="0">
                <a:cs typeface="Times New Roman" panose="02020603050405020304" pitchFamily="18" charset="0"/>
                <a:sym typeface="+mn-ea"/>
              </a:rPr>
              <a:t>顶岗实习内涵</a:t>
            </a:r>
            <a:endParaRPr lang="zh-CN" altLang="en-US" sz="2400" b="1" kern="100" dirty="0" smtClean="0">
              <a:cs typeface="Times New Roman" panose="02020603050405020304" pitchFamily="18" charset="0"/>
              <a:sym typeface="+mn-ea"/>
            </a:endParaRPr>
          </a:p>
          <a:p>
            <a:pPr>
              <a:spcBef>
                <a:spcPct val="0"/>
              </a:spcBef>
              <a:buNone/>
            </a:pPr>
            <a:endParaRPr lang="zh-CN" altLang="en-US" sz="2000" dirty="0">
              <a:latin typeface="微软雅黑" panose="020B0503020204020204" pitchFamily="34" charset="-122"/>
              <a:ea typeface="微软雅黑" panose="020B0503020204020204" pitchFamily="34" charset="-122"/>
            </a:endParaRPr>
          </a:p>
          <a:p>
            <a:pPr>
              <a:spcBef>
                <a:spcPct val="0"/>
              </a:spcBef>
              <a:buNone/>
            </a:pPr>
            <a:endParaRPr lang="zh-CN" altLang="en-US" sz="2000" dirty="0"/>
          </a:p>
        </p:txBody>
      </p:sp>
      <p:sp>
        <p:nvSpPr>
          <p:cNvPr id="3" name="文本框 2"/>
          <p:cNvSpPr txBox="1"/>
          <p:nvPr/>
        </p:nvSpPr>
        <p:spPr>
          <a:xfrm>
            <a:off x="4775835" y="1597025"/>
            <a:ext cx="2822575" cy="398780"/>
          </a:xfrm>
          <a:prstGeom prst="rect">
            <a:avLst/>
          </a:prstGeom>
          <a:noFill/>
          <a:ln w="9525">
            <a:noFill/>
          </a:ln>
        </p:spPr>
        <p:txBody>
          <a:bodyPr wrap="square">
            <a:spAutoFit/>
          </a:bodyPr>
          <a:p>
            <a:pPr indent="355600"/>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实习中期</a:t>
            </a:r>
            <a:endPar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3"/>
            </p:custDataLst>
          </p:nvPr>
        </p:nvSpPr>
        <p:spPr>
          <a:xfrm>
            <a:off x="3525740" y="2042160"/>
            <a:ext cx="5140987" cy="414528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8" name="文本框 7"/>
          <p:cNvSpPr txBox="1"/>
          <p:nvPr>
            <p:custDataLst>
              <p:tags r:id="rId4"/>
            </p:custDataLst>
          </p:nvPr>
        </p:nvSpPr>
        <p:spPr>
          <a:xfrm>
            <a:off x="4295278" y="2168199"/>
            <a:ext cx="607321" cy="532164"/>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01.</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10" name="文本框 9"/>
          <p:cNvSpPr txBox="1"/>
          <p:nvPr>
            <p:custDataLst>
              <p:tags r:id="rId5"/>
            </p:custDataLst>
          </p:nvPr>
        </p:nvSpPr>
        <p:spPr>
          <a:xfrm flipH="1">
            <a:off x="4295277" y="2742844"/>
            <a:ext cx="3784435" cy="601252"/>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2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以正式员工的标准要求自己。</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2" name="矩形 11"/>
          <p:cNvSpPr/>
          <p:nvPr>
            <p:custDataLst>
              <p:tags r:id="rId6"/>
            </p:custDataLst>
          </p:nvPr>
        </p:nvSpPr>
        <p:spPr>
          <a:xfrm>
            <a:off x="4113221" y="2474427"/>
            <a:ext cx="66287" cy="819253"/>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3" name="文本框 12"/>
          <p:cNvSpPr txBox="1"/>
          <p:nvPr>
            <p:custDataLst>
              <p:tags r:id="rId7"/>
            </p:custDataLst>
          </p:nvPr>
        </p:nvSpPr>
        <p:spPr>
          <a:xfrm>
            <a:off x="4295278" y="3369303"/>
            <a:ext cx="607321" cy="532164"/>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02.</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14" name="文本框 13"/>
          <p:cNvSpPr txBox="1"/>
          <p:nvPr>
            <p:custDataLst>
              <p:tags r:id="rId8"/>
            </p:custDataLst>
          </p:nvPr>
        </p:nvSpPr>
        <p:spPr>
          <a:xfrm flipH="1">
            <a:off x="4295277" y="3943948"/>
            <a:ext cx="3784435" cy="601252"/>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做事严谨、有章法。</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5" name="矩形 14"/>
          <p:cNvSpPr/>
          <p:nvPr>
            <p:custDataLst>
              <p:tags r:id="rId9"/>
            </p:custDataLst>
          </p:nvPr>
        </p:nvSpPr>
        <p:spPr>
          <a:xfrm>
            <a:off x="4113221" y="3675531"/>
            <a:ext cx="66287" cy="819253"/>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6" name="文本框 15"/>
          <p:cNvSpPr txBox="1"/>
          <p:nvPr>
            <p:custDataLst>
              <p:tags r:id="rId10"/>
            </p:custDataLst>
          </p:nvPr>
        </p:nvSpPr>
        <p:spPr>
          <a:xfrm>
            <a:off x="4295278" y="4570407"/>
            <a:ext cx="607321" cy="532164"/>
          </a:xfrm>
          <a:prstGeom prst="rect">
            <a:avLst/>
          </a:prstGeom>
          <a:noFill/>
        </p:spPr>
        <p:txBody>
          <a:bodyPr wrap="square" lIns="91440" tIns="45720" rIns="91440" bIns="45720" rtlCol="0" anchor="b">
            <a:normAutofit fontScale="6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03.</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17" name="文本框 16"/>
          <p:cNvSpPr txBox="1"/>
          <p:nvPr>
            <p:custDataLst>
              <p:tags r:id="rId11"/>
            </p:custDataLst>
          </p:nvPr>
        </p:nvSpPr>
        <p:spPr>
          <a:xfrm flipH="1">
            <a:off x="4295277" y="5145052"/>
            <a:ext cx="3784435" cy="601252"/>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多总结，多反思。</a:t>
            </a:r>
            <a:endParaRPr lang="zh-CN" altLang="en-US" sz="1600" spc="150">
              <a:solidFill>
                <a:schemeClr val="dk1">
                  <a:lumMod val="75000"/>
                  <a:lumOff val="25000"/>
                </a:schemeClr>
              </a:solidFill>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8" name="矩形 17"/>
          <p:cNvSpPr/>
          <p:nvPr>
            <p:custDataLst>
              <p:tags r:id="rId12"/>
            </p:custDataLst>
          </p:nvPr>
        </p:nvSpPr>
        <p:spPr>
          <a:xfrm>
            <a:off x="4113221" y="4876635"/>
            <a:ext cx="66287" cy="819253"/>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457200" y="1057910"/>
            <a:ext cx="5080000" cy="398780"/>
          </a:xfrm>
          <a:prstGeom prst="rect">
            <a:avLst/>
          </a:prstGeom>
          <a:noFill/>
          <a:ln w="9525">
            <a:noFill/>
          </a:ln>
        </p:spPr>
        <p:txBody>
          <a:bodyPr>
            <a:spAutoFit/>
          </a:bodyPr>
          <a:p>
            <a:pPr indent="355600"/>
            <a:r>
              <a:rPr lang="zh-CN" altLang="en-US" sz="2000" b="0" dirty="0">
                <a:latin typeface="微软雅黑" panose="020B0503020204020204" pitchFamily="34" charset="-122"/>
                <a:ea typeface="微软雅黑" panose="020B0503020204020204" pitchFamily="34" charset="-122"/>
              </a:rPr>
              <a:t>中职学生顶岗实习指南</a:t>
            </a:r>
            <a:endParaRPr lang="zh-CN" altLang="en-US" sz="2000" b="0" dirty="0">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1"/>
            </p:custDataLst>
          </p:nvPr>
        </p:nvCxnSpPr>
        <p:spPr>
          <a:xfrm>
            <a:off x="457204" y="153798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矩形 3"/>
          <p:cNvSpPr>
            <a:spLocks noChangeArrowheads="1"/>
          </p:cNvSpPr>
          <p:nvPr>
            <p:custDataLst>
              <p:tags r:id="rId2"/>
            </p:custDataLst>
          </p:nvPr>
        </p:nvSpPr>
        <p:spPr bwMode="auto">
          <a:xfrm>
            <a:off x="264160" y="330835"/>
            <a:ext cx="402018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000" b="1" dirty="0">
                <a:latin typeface="Arial" panose="020B0604020202020204" pitchFamily="34" charset="0"/>
                <a:cs typeface="Arial" panose="020B0604020202020204" pitchFamily="34" charset="0"/>
              </a:rPr>
              <a:t>一、</a:t>
            </a:r>
            <a:r>
              <a:rPr lang="zh-CN" altLang="en-US" sz="3000" b="1" kern="100" dirty="0" smtClean="0">
                <a:cs typeface="Times New Roman" panose="02020603050405020304" pitchFamily="18" charset="0"/>
                <a:sym typeface="+mn-ea"/>
              </a:rPr>
              <a:t>顶岗实习内涵</a:t>
            </a:r>
            <a:endParaRPr lang="zh-CN" altLang="en-US" sz="3000" b="1" kern="100" dirty="0" smtClean="0">
              <a:cs typeface="Times New Roman" panose="02020603050405020304" pitchFamily="18" charset="0"/>
              <a:sym typeface="+mn-ea"/>
            </a:endParaRPr>
          </a:p>
          <a:p>
            <a:pPr>
              <a:spcBef>
                <a:spcPct val="0"/>
              </a:spcBef>
              <a:buNone/>
            </a:pPr>
            <a:endParaRPr lang="zh-CN" altLang="en-US" sz="2000" dirty="0">
              <a:latin typeface="微软雅黑" panose="020B0503020204020204" pitchFamily="34" charset="-122"/>
              <a:ea typeface="微软雅黑" panose="020B0503020204020204" pitchFamily="34" charset="-122"/>
            </a:endParaRPr>
          </a:p>
          <a:p>
            <a:pPr>
              <a:spcBef>
                <a:spcPct val="0"/>
              </a:spcBef>
              <a:buNone/>
            </a:pPr>
            <a:endParaRPr lang="zh-CN" altLang="en-US" sz="2000" dirty="0"/>
          </a:p>
        </p:txBody>
      </p:sp>
      <p:sp>
        <p:nvSpPr>
          <p:cNvPr id="3" name="文本框 2"/>
          <p:cNvSpPr txBox="1"/>
          <p:nvPr/>
        </p:nvSpPr>
        <p:spPr>
          <a:xfrm>
            <a:off x="4839335" y="1631950"/>
            <a:ext cx="2822575" cy="398780"/>
          </a:xfrm>
          <a:prstGeom prst="rect">
            <a:avLst/>
          </a:prstGeom>
          <a:noFill/>
          <a:ln w="9525">
            <a:noFill/>
          </a:ln>
        </p:spPr>
        <p:txBody>
          <a:bodyPr wrap="square">
            <a:spAutoFit/>
          </a:bodyPr>
          <a:p>
            <a:pPr indent="355600"/>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实习</a:t>
            </a: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结束</a:t>
            </a:r>
            <a:endPar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5" name="文本框 194"/>
          <p:cNvSpPr txBox="1"/>
          <p:nvPr>
            <p:custDataLst>
              <p:tags r:id="rId3"/>
            </p:custDataLst>
          </p:nvPr>
        </p:nvSpPr>
        <p:spPr>
          <a:xfrm>
            <a:off x="1303085" y="3744040"/>
            <a:ext cx="2713472" cy="1809247"/>
          </a:xfrm>
          <a:prstGeom prst="rect">
            <a:avLst/>
          </a:prstGeom>
          <a:noFill/>
        </p:spPr>
        <p:txBody>
          <a:bodyPr wrap="square" rtlCol="0">
            <a:normAutofit/>
          </a:bodyPr>
          <a:p>
            <a:pPr algn="l">
              <a:lnSpc>
                <a:spcPct val="130000"/>
              </a:lnSpc>
              <a:spcBef>
                <a:spcPts val="0"/>
              </a:spcBef>
              <a:spcAft>
                <a:spcPts val="0"/>
              </a:spcAft>
            </a:pPr>
            <a:r>
              <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rPr>
              <a:t>请实习单位提供一份鉴定，并签字盖章。</a:t>
            </a:r>
            <a:endPar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cxnSp>
        <p:nvCxnSpPr>
          <p:cNvPr id="5" name="直接连接符 4"/>
          <p:cNvCxnSpPr/>
          <p:nvPr>
            <p:custDataLst>
              <p:tags r:id="rId4"/>
            </p:custDataLst>
          </p:nvPr>
        </p:nvCxnSpPr>
        <p:spPr>
          <a:xfrm>
            <a:off x="1522791" y="3577721"/>
            <a:ext cx="2274060"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 name="流程图: 资料带 5"/>
          <p:cNvSpPr/>
          <p:nvPr>
            <p:custDataLst>
              <p:tags r:id="rId5"/>
            </p:custDataLst>
          </p:nvPr>
        </p:nvSpPr>
        <p:spPr>
          <a:xfrm>
            <a:off x="2366708" y="2676310"/>
            <a:ext cx="751804" cy="602408"/>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1600" b="1" dirty="0">
                <a:solidFill>
                  <a:schemeClr val="lt1"/>
                </a:solidFill>
                <a:latin typeface="隶书" panose="02010509060101010101" pitchFamily="49" charset="-122"/>
                <a:ea typeface="隶书" panose="02010509060101010101" pitchFamily="49" charset="-122"/>
              </a:rPr>
              <a:t>01</a:t>
            </a:r>
            <a:endParaRPr lang="en-US" altLang="zh-CN" sz="1600" b="1" dirty="0">
              <a:solidFill>
                <a:schemeClr val="lt1"/>
              </a:solidFill>
              <a:latin typeface="隶书" panose="02010509060101010101" pitchFamily="49" charset="-122"/>
              <a:ea typeface="隶书" panose="02010509060101010101" pitchFamily="49" charset="-122"/>
            </a:endParaRPr>
          </a:p>
        </p:txBody>
      </p:sp>
      <p:cxnSp>
        <p:nvCxnSpPr>
          <p:cNvPr id="4" name="直接连接符 3"/>
          <p:cNvCxnSpPr/>
          <p:nvPr>
            <p:custDataLst>
              <p:tags r:id="rId6"/>
            </p:custDataLst>
          </p:nvPr>
        </p:nvCxnSpPr>
        <p:spPr>
          <a:xfrm>
            <a:off x="2366708" y="2703871"/>
            <a:ext cx="0" cy="863583"/>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7"/>
            </p:custDataLst>
          </p:nvPr>
        </p:nvSpPr>
        <p:spPr>
          <a:xfrm>
            <a:off x="4739778" y="3744040"/>
            <a:ext cx="2713472" cy="1809247"/>
          </a:xfrm>
          <a:prstGeom prst="rect">
            <a:avLst/>
          </a:prstGeom>
          <a:noFill/>
        </p:spPr>
        <p:txBody>
          <a:bodyPr wrap="square" rtlCol="0">
            <a:normAutofit/>
          </a:bodyPr>
          <a:p>
            <a:pPr algn="l">
              <a:lnSpc>
                <a:spcPct val="130000"/>
              </a:lnSpc>
              <a:spcBef>
                <a:spcPts val="0"/>
              </a:spcBef>
              <a:spcAft>
                <a:spcPts val="0"/>
              </a:spcAft>
            </a:pPr>
            <a:r>
              <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rPr>
              <a:t>总结实习，并更新自己的简历。</a:t>
            </a:r>
            <a:endPar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cxnSp>
        <p:nvCxnSpPr>
          <p:cNvPr id="10" name="直接连接符 9"/>
          <p:cNvCxnSpPr/>
          <p:nvPr>
            <p:custDataLst>
              <p:tags r:id="rId8"/>
            </p:custDataLst>
          </p:nvPr>
        </p:nvCxnSpPr>
        <p:spPr>
          <a:xfrm>
            <a:off x="4959484" y="3577721"/>
            <a:ext cx="2274060"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 name="流程图: 资料带 11"/>
          <p:cNvSpPr/>
          <p:nvPr>
            <p:custDataLst>
              <p:tags r:id="rId9"/>
            </p:custDataLst>
          </p:nvPr>
        </p:nvSpPr>
        <p:spPr>
          <a:xfrm>
            <a:off x="5803402" y="2676310"/>
            <a:ext cx="751804" cy="602408"/>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1600" b="1" dirty="0">
                <a:solidFill>
                  <a:schemeClr val="lt1"/>
                </a:solidFill>
                <a:latin typeface="隶书" panose="02010509060101010101" pitchFamily="49" charset="-122"/>
                <a:ea typeface="隶书" panose="02010509060101010101" pitchFamily="49" charset="-122"/>
              </a:rPr>
              <a:t>02</a:t>
            </a:r>
            <a:endParaRPr lang="en-US" altLang="zh-CN" sz="1600" b="1" dirty="0">
              <a:solidFill>
                <a:schemeClr val="lt1"/>
              </a:solidFill>
              <a:latin typeface="隶书" panose="02010509060101010101" pitchFamily="49" charset="-122"/>
              <a:ea typeface="隶书" panose="02010509060101010101" pitchFamily="49" charset="-122"/>
            </a:endParaRPr>
          </a:p>
        </p:txBody>
      </p:sp>
      <p:cxnSp>
        <p:nvCxnSpPr>
          <p:cNvPr id="13" name="直接连接符 12"/>
          <p:cNvCxnSpPr/>
          <p:nvPr>
            <p:custDataLst>
              <p:tags r:id="rId10"/>
            </p:custDataLst>
          </p:nvPr>
        </p:nvCxnSpPr>
        <p:spPr>
          <a:xfrm>
            <a:off x="5803402" y="2703871"/>
            <a:ext cx="0" cy="863583"/>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1"/>
            </p:custDataLst>
          </p:nvPr>
        </p:nvSpPr>
        <p:spPr>
          <a:xfrm>
            <a:off x="8176470" y="3744040"/>
            <a:ext cx="2713472" cy="1809247"/>
          </a:xfrm>
          <a:prstGeom prst="rect">
            <a:avLst/>
          </a:prstGeom>
          <a:noFill/>
        </p:spPr>
        <p:txBody>
          <a:bodyPr wrap="square" rtlCol="0">
            <a:normAutofit/>
          </a:bodyPr>
          <a:p>
            <a:pPr algn="l">
              <a:lnSpc>
                <a:spcPct val="130000"/>
              </a:lnSpc>
              <a:spcBef>
                <a:spcPts val="0"/>
              </a:spcBef>
              <a:spcAft>
                <a:spcPts val="0"/>
              </a:spcAft>
              <a:buClrTx/>
              <a:buSzTx/>
              <a:buFontTx/>
            </a:pPr>
            <a:r>
              <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rPr>
              <a:t>保持联络，获取有效信息。</a:t>
            </a:r>
            <a:endParaRPr lang="zh-CN" altLang="en-US" sz="1800" spc="150">
              <a:solidFill>
                <a:schemeClr val="dk1">
                  <a:lumMod val="85000"/>
                  <a:lumOff val="15000"/>
                </a:schemeClr>
              </a:solidFill>
              <a:uFillTx/>
              <a:latin typeface="微软雅黑" panose="020B0503020204020204" pitchFamily="34" charset="-122"/>
              <a:ea typeface="微软雅黑" panose="020B0503020204020204" pitchFamily="34" charset="-122"/>
              <a:cs typeface="隶书" panose="02010509060101010101" pitchFamily="49" charset="-122"/>
              <a:sym typeface="+mn-ea"/>
            </a:endParaRPr>
          </a:p>
        </p:txBody>
      </p:sp>
      <p:cxnSp>
        <p:nvCxnSpPr>
          <p:cNvPr id="15" name="直接连接符 14"/>
          <p:cNvCxnSpPr/>
          <p:nvPr>
            <p:custDataLst>
              <p:tags r:id="rId12"/>
            </p:custDataLst>
          </p:nvPr>
        </p:nvCxnSpPr>
        <p:spPr>
          <a:xfrm>
            <a:off x="8396176" y="3577721"/>
            <a:ext cx="2274060" cy="0"/>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6" name="流程图: 资料带 15"/>
          <p:cNvSpPr/>
          <p:nvPr>
            <p:custDataLst>
              <p:tags r:id="rId13"/>
            </p:custDataLst>
          </p:nvPr>
        </p:nvSpPr>
        <p:spPr>
          <a:xfrm>
            <a:off x="9240093" y="2676310"/>
            <a:ext cx="751804" cy="602408"/>
          </a:xfrm>
          <a:prstGeom prst="flowChartPunchedTa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1600" b="1" dirty="0">
                <a:solidFill>
                  <a:schemeClr val="lt1"/>
                </a:solidFill>
                <a:latin typeface="隶书" panose="02010509060101010101" pitchFamily="49" charset="-122"/>
                <a:ea typeface="隶书" panose="02010509060101010101" pitchFamily="49" charset="-122"/>
              </a:rPr>
              <a:t>03</a:t>
            </a:r>
            <a:endParaRPr lang="en-US" altLang="zh-CN" sz="1600" b="1" dirty="0">
              <a:solidFill>
                <a:schemeClr val="lt1"/>
              </a:solidFill>
              <a:latin typeface="隶书" panose="02010509060101010101" pitchFamily="49" charset="-122"/>
              <a:ea typeface="隶书" panose="02010509060101010101" pitchFamily="49" charset="-122"/>
            </a:endParaRPr>
          </a:p>
        </p:txBody>
      </p:sp>
      <p:cxnSp>
        <p:nvCxnSpPr>
          <p:cNvPr id="17" name="直接连接符 16"/>
          <p:cNvCxnSpPr/>
          <p:nvPr>
            <p:custDataLst>
              <p:tags r:id="rId14"/>
            </p:custDataLst>
          </p:nvPr>
        </p:nvCxnSpPr>
        <p:spPr>
          <a:xfrm>
            <a:off x="9240093" y="2703871"/>
            <a:ext cx="0" cy="863583"/>
          </a:xfrm>
          <a:prstGeom prst="line">
            <a:avLst/>
          </a:prstGeom>
          <a:ln w="1270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Tree>
    <p:custDataLst>
      <p:tags r:id="rId15"/>
    </p:custDataLst>
  </p:cSld>
  <p:clrMapOvr>
    <a:masterClrMapping/>
  </p:clrMapOvr>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UNIT_TYPE" val="i"/>
  <p:tag name="KSO_WM_UNIT_INDEX" val="1"/>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8"/>
  <p:tag name="KSO_WM_UNIT_LAYERLEVEL" val="1"/>
  <p:tag name="KSO_WM_TAG_VERSION" val="1.0"/>
  <p:tag name="KSO_WM_UNIT_TYPE" val="i"/>
  <p:tag name="KSO_WM_UNIT_INDEX" val="8"/>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2_1"/>
  <p:tag name="KSO_WM_UNIT_ID" val="diagram20219420_2*l_h_i*764_2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64_2_3"/>
  <p:tag name="KSO_WM_UNIT_ID" val="diagram20219420_2*l_h_i*764_2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2_2"/>
  <p:tag name="KSO_WM_UNIT_ID" val="diagram20219420_2*l_h_i*764_2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103.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764_3_1"/>
  <p:tag name="KSO_WM_UNIT_ID" val="diagram20219420_2*l_h_f*764_3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36"/>
  <p:tag name="KSO_WM_UNIT_TEXT_FILL_FORE_SCHEMECOLOR_INDEX_BRIGHTNESS" val="0.15"/>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3_1"/>
  <p:tag name="KSO_WM_UNIT_ID" val="diagram20219420_2*l_h_i*764_3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64_3_3"/>
  <p:tag name="KSO_WM_UNIT_ID" val="diagram20219420_2*l_h_i*764_3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3_2"/>
  <p:tag name="KSO_WM_UNIT_ID" val="diagram20219420_2*l_h_i*764_3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107.xml><?xml version="1.0" encoding="utf-8"?>
<p:tagLst xmlns:p="http://schemas.openxmlformats.org/presentationml/2006/main">
  <p:tag name="KSO_WM_BEAUTIFY_FLAG" val="#wm#"/>
  <p:tag name="KSO_WM_TEMPLATE_CATEGORY" val="diagram"/>
  <p:tag name="KSO_WM_TEMPLATE_INDEX" val="20220058"/>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06_1_1"/>
  <p:tag name="KSO_WM_UNIT_ID" val="diagram20205813_2*m_h_i*606_1_1"/>
  <p:tag name="KSO_WM_TEMPLATE_CATEGORY" val="diagram"/>
  <p:tag name="KSO_WM_TEMPLATE_INDEX" val="2020581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SUBTYPE" val="a"/>
  <p:tag name="KSO_WM_UNIT_PRESET_TEXT" val="单点击此处添加正文，请您尽可能简单的去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606_1_1"/>
  <p:tag name="KSO_WM_UNIT_ID" val="diagram20205813_2*m_h_f*606_1_1"/>
  <p:tag name="KSO_WM_TEMPLATE_CATEGORY" val="diagram"/>
  <p:tag name="KSO_WM_TEMPLATE_INDEX" val="20205813"/>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06_1_2"/>
  <p:tag name="KSO_WM_UNIT_ID" val="diagram20205813_2*m_h_i*606_1_2"/>
  <p:tag name="KSO_WM_TEMPLATE_CATEGORY" val="diagram"/>
  <p:tag name="KSO_WM_TEMPLATE_INDEX" val="2020581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606_1_3"/>
  <p:tag name="KSO_WM_UNIT_ID" val="diagram20205813_2*m_h_i*606_1_3"/>
  <p:tag name="KSO_WM_TEMPLATE_CATEGORY" val="diagram"/>
  <p:tag name="KSO_WM_TEMPLATE_INDEX" val="2020581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06_2_1"/>
  <p:tag name="KSO_WM_UNIT_ID" val="diagram20205813_2*m_h_i*606_2_1"/>
  <p:tag name="KSO_WM_TEMPLATE_CATEGORY" val="diagram"/>
  <p:tag name="KSO_WM_TEMPLATE_INDEX" val="2020581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06_2_2"/>
  <p:tag name="KSO_WM_UNIT_ID" val="diagram20205813_2*m_h_i*606_2_2"/>
  <p:tag name="KSO_WM_TEMPLATE_CATEGORY" val="diagram"/>
  <p:tag name="KSO_WM_TEMPLATE_INDEX" val="2020581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606_2_3"/>
  <p:tag name="KSO_WM_UNIT_ID" val="diagram20205813_2*m_h_i*606_2_3"/>
  <p:tag name="KSO_WM_TEMPLATE_CATEGORY" val="diagram"/>
  <p:tag name="KSO_WM_TEMPLATE_INDEX" val="2020581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118.xml><?xml version="1.0" encoding="utf-8"?>
<p:tagLst xmlns:p="http://schemas.openxmlformats.org/presentationml/2006/main">
  <p:tag name="KSO_WM_UNIT_SUBTYPE" val="a"/>
  <p:tag name="KSO_WM_UNIT_PRESET_TEXT" val="单点击此处添加正文，请您尽可能简单的去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606_2_1"/>
  <p:tag name="KSO_WM_UNIT_ID" val="diagram20205813_2*m_h_f*606_2_1"/>
  <p:tag name="KSO_WM_TEMPLATE_CATEGORY" val="diagram"/>
  <p:tag name="KSO_WM_TEMPLATE_INDEX" val="20205813"/>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Lst>
</file>

<file path=ppt/tags/tag1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UNIT_TYPE" val="i"/>
  <p:tag name="KSO_WM_UNIT_INDEX" val="1"/>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21.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1_1"/>
  <p:tag name="KSO_WM_UNIT_ID" val="diagram20210780_1*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2.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1_1"/>
  <p:tag name="KSO_WM_UNIT_ID" val="diagram20210780_1*l_h_f*1_1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3.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1_2"/>
  <p:tag name="KSO_WM_UNIT_ID" val="diagram20210780_1*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USESOURCEFORMAT_APPLY" val="0"/>
</p:tagLst>
</file>

<file path=ppt/tags/tag124.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3_1"/>
  <p:tag name="KSO_WM_UNIT_ID" val="diagram20210780_1*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5.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3_1"/>
  <p:tag name="KSO_WM_UNIT_ID" val="diagram20210780_1*l_h_f*1_3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6.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3_2"/>
  <p:tag name="KSO_WM_UNIT_ID" val="diagram20210780_1*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USESOURCEFORMAT_APPLY" val="0"/>
</p:tagLst>
</file>

<file path=ppt/tags/tag127.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5_2"/>
  <p:tag name="KSO_WM_UNIT_ID" val="diagram20210780_1*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8.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5_1"/>
  <p:tag name="KSO_WM_UNIT_ID" val="diagram20210780_1*l_h_f*1_5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29.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5_1"/>
  <p:tag name="KSO_WM_UNIT_ID" val="diagram20210780_1*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2_1"/>
  <p:tag name="KSO_WM_UNIT_ID" val="diagram20210780_1*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1.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2_1"/>
  <p:tag name="KSO_WM_UNIT_ID" val="diagram20210780_1*l_h_f*1_2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2.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2_2"/>
  <p:tag name="KSO_WM_UNIT_ID" val="diagram20210780_1*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3.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4_1"/>
  <p:tag name="KSO_WM_UNIT_ID" val="diagram20210780_1*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4.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4_1"/>
  <p:tag name="KSO_WM_UNIT_ID" val="diagram20210780_1*l_h_f*1_4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5.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4_2"/>
  <p:tag name="KSO_WM_UNIT_ID" val="diagram20210780_1*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6.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6_1"/>
  <p:tag name="KSO_WM_UNIT_ID" val="diagram20210780_1*l_h_i*1_6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5"/>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7.xml><?xml version="1.0" encoding="utf-8"?>
<p:tagLst xmlns:p="http://schemas.openxmlformats.org/presentationml/2006/main">
  <p:tag name="KSO_WM_TEMPLATE_CATEGORY" val="diagram"/>
  <p:tag name="KSO_WM_TEMPLATE_INDEX" val="20210780"/>
  <p:tag name="KSO_WM_TAG_VERSION" val="1.0"/>
  <p:tag name="KSO_WM_UNIT_TYPE" val="l_h_f"/>
  <p:tag name="KSO_WM_UNIT_INDEX" val="1_6_1"/>
  <p:tag name="KSO_WM_UNIT_ID" val="diagram20210780_1*l_h_f*1_6_1"/>
  <p:tag name="KSO_WM_UNIT_LAYERLEVEL" val="1_1_1"/>
  <p:tag name="KSO_WM_UNIT_VALUE" val="20"/>
  <p:tag name="KSO_WM_UNIT_HIGHLIGHT" val="0"/>
  <p:tag name="KSO_WM_UNIT_COMPATIBLE" val="0"/>
  <p:tag name="KSO_WM_BEAUTIFY_FLAG" val="#wm#"/>
  <p:tag name="KSO_WM_UNIT_PRESET_TEXT_INDEX" val="4"/>
  <p:tag name="KSO_WM_UNIT_PRESET_TEXT_LEN" val="12"/>
  <p:tag name="KSO_WM_DIAGRAM_GROUP_CODE" val="l1-1"/>
  <p:tag name="KSO_WM_UNIT_SUBTYPE" val="a"/>
  <p:tag name="KSO_WM_UNIT_NOCLEAR" val="0"/>
  <p:tag name="KSO_WM_UNIT_DIAGRAM_ISNUMVISUAL" val="0"/>
  <p:tag name="KSO_WM_UNIT_DIAGRAM_ISREFERUNIT" val="0"/>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8.xml><?xml version="1.0" encoding="utf-8"?>
<p:tagLst xmlns:p="http://schemas.openxmlformats.org/presentationml/2006/main">
  <p:tag name="KSO_WM_TEMPLATE_CATEGORY" val="diagram"/>
  <p:tag name="KSO_WM_TEMPLATE_INDEX" val="20210780"/>
  <p:tag name="KSO_WM_TAG_VERSION" val="1.0"/>
  <p:tag name="KSO_WM_UNIT_TYPE" val="l_h_i"/>
  <p:tag name="KSO_WM_UNIT_INDEX" val="1_6_2"/>
  <p:tag name="KSO_WM_UNIT_ID" val="diagram20210780_1*l_h_i*1_6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0"/>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UNIT_TYPE" val="i"/>
  <p:tag name="KSO_WM_UNIT_INDEX"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custom"/>
  <p:tag name="KSO_WM_TEMPLATE_INDEX" val="20230913"/>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9-24T22:24:04&quot;,&quot;maxSize&quot;:{&quot;size1&quot;:22.2},&quot;minSize&quot;:{&quot;size1&quot;:13.5},&quot;normalSize&quot;:{&quot;size1&quot;:13.5},&quot;subLayout&quot;:[{&quot;id&quot;:&quot;2023-09-24T22:24:04&quot;,&quot;margin&quot;:{&quot;bottom&quot;:0.025999998673796654,&quot;left&quot;:2.117000102996826,&quot;right&quot;:1.2699999809265137,&quot;top&quot;:0.4230000376701355},&quot;type&quot;:0},{&quot;id&quot;:&quot;2023-09-24T22:24:04&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Lst>
</file>

<file path=ppt/tags/tag14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UNIT_TYPE" val="i"/>
  <p:tag name="KSO_WM_UNIT_INDEX" val="1"/>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9_1*a*1"/>
  <p:tag name="KSO_WM_TEMPLATE_CATEGORY" val="diagram"/>
  <p:tag name="KSO_WM_TEMPLATE_INDEX" val="20220059"/>
  <p:tag name="KSO_WM_UNIT_LAYERLEVEL" val="1"/>
  <p:tag name="KSO_WM_TAG_VERSION" val="1.0"/>
  <p:tag name="KSO_WM_BEAUTIFY_FLAG" val="#wm#"/>
  <p:tag name="KSO_WM_UNIT_ISCONTENTSTITLE" val="0"/>
  <p:tag name="KSO_WM_UNIT_ISNUMDGMTITLE" val="0"/>
  <p:tag name="KSO_WM_UNIT_PRESET_TEXT" val="简约上下导航版"/>
  <p:tag name="KSO_WM_UNIT_NOCLEAR" val="0"/>
  <p:tag name="KSO_WM_UNIT_VALUE" val="27"/>
  <p:tag name="KSO_WM_UNIT_TYPE" val="a"/>
  <p:tag name="KSO_WM_UNIT_INDEX" val="1"/>
  <p:tag name="KSO_WM_UNIT_BLOCK" val="0"/>
  <p:tag name="KSO_WM_UNIT_SM_LIMIT_TYPE" val="2"/>
  <p:tag name="KSO_WM_UNIT_DEC_AREA_ID" val="e98b3a31ebe84ee79486e9f4651df9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15"/>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9_1*i*1"/>
  <p:tag name="KSO_WM_TEMPLATE_CATEGORY" val="diagram"/>
  <p:tag name="KSO_WM_TEMPLATE_INDEX" val="20220059"/>
  <p:tag name="KSO_WM_UNIT_LAYERLEVEL" val="1"/>
  <p:tag name="KSO_WM_TAG_VERSION" val="1.0"/>
  <p:tag name="KSO_WM_BEAUTIFY_FLAG" val="#wm#"/>
  <p:tag name="KSO_WM_UNIT_TYPE" val="i"/>
  <p:tag name="KSO_WM_UNIT_INDEX" val="1"/>
  <p:tag name="KSO_WM_UNIT_BLOCK" val="0"/>
  <p:tag name="KSO_WM_UNIT_SM_LIMIT_TYPE" val="4"/>
  <p:tag name="KSO_WM_UNIT_DEC_AREA_ID" val="676342c3ba794cb88f6857f432bf3175"/>
  <p:tag name="KSO_WM_UNIT_DECORATE_INFO" val="{&quot;ReferentInfo&quot;:{&quot;Id&quot;:&quot;e98b3a31ebe84ee79486e9f4651df90b&quot;,&quot;X&quot;:{&quot;Pos&quot;:0},&quot;Y&quot;:{&quot;Pos&quot;:1}},&quot;DecorateInfoX&quot;:{&quot;Pos&quot;:2,&quot;IsAbs&quot;:true},&quot;DecorateInfoY&quot;:{&quot;Pos&quot;:1,&quot;IsAbs&quot;:true},&quot;DecorateInfoW&quot;:{&quot;IsAbs&quot;:true},&quot;DecorateInfoH&quot;:{&quot;IsAbs&quot;:false},&quot;whChangeMode&quot;:0}"/>
  <p:tag name="KSO_WM_UNIT_LINE_FORE_SCHEMECOLOR_INDEX_BRIGHTNESS" val="0"/>
  <p:tag name="KSO_WM_UNIT_LINE_FORE_SCHEMECOLOR_INDEX" val="5"/>
  <p:tag name="KSO_WM_UNIT_LINE_FILL_TYPE" val="2"/>
</p:tagLst>
</file>

<file path=ppt/tags/tag146.xml><?xml version="1.0" encoding="utf-8"?>
<p:tagLst xmlns:p="http://schemas.openxmlformats.org/presentationml/2006/main">
  <p:tag name="KSO_WM_SLIDE_ID" val="diagram20220059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custom"/>
  <p:tag name="KSO_WM_TEMPLATE_INDEX" val="20230913"/>
  <p:tag name="KSO_WM_SLIDE_TYPE" val="text"/>
  <p:tag name="KSO_WM_SLIDE_SUBTYPE" val="picTxt"/>
  <p:tag name="KSO_WM_SLIDE_LAYOUTTYPE" val="topbottom"/>
  <p:tag name="KSO_WM_SLIDE_SIZE" val="888*504"/>
  <p:tag name="KSO_WM_SLIDE_POSITION" val="36*12"/>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3-09-24T22:24:06&quot;,&quot;maxSize&quot;:{&quot;size1&quot;:22.2},&quot;minSize&quot;:{&quot;size1&quot;:13.5},&quot;normalSize&quot;:{&quot;size1&quot;:13.5},&quot;subLayout&quot;:[{&quot;id&quot;:&quot;2023-09-24T22:24:06&quot;,&quot;margin&quot;:{&quot;bottom&quot;:0.025999998673796654,&quot;left&quot;:2.117000102996826,&quot;right&quot;:1.2699999809265137,&quot;top&quot;:0.4230000376701355},&quot;type&quot;:0},{&quot;id&quot;:&quot;2023-09-24T22:24:06&quot;,&quot;margin&quot;:{&quot;bottom&quot;:0.847000002861023,&quot;left&quot;:1.2790000438690186,&quot;right&quot;:1.2609999179840088,&quot;top&quot;:0.3970000147819519},&quot;type&quot;:0}],&quot;type&quot;:0}"/>
  <p:tag name="KSO_WM_SLIDE_RATIO" val="1.777778"/>
  <p:tag name="KSO_WM_SLIDE_BACKGROUND" val="[&quot;general&quot;]"/>
  <p:tag name="KSO_WM_SLIDE_BACKGROUND_TYPE" val="gener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49.xml><?xml version="1.0" encoding="utf-8"?>
<p:tagLst xmlns:p="http://schemas.openxmlformats.org/presentationml/2006/main">
  <p:tag name="KSO_WM_UNIT_TABLE_BEAUTIFY" val="smartTable{c216706a-c6ba-4ea4-8aa1-919ba967f15d}"/>
  <p:tag name="TABLE_ENDDRAG_ORIGIN_RECT" val="605*190"/>
  <p:tag name="TABLE_ENDDRAG_RECT" val="177*206*605*190"/>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TYPE" val="i"/>
  <p:tag name="KSO_WM_UNIT_INDEX" val="2"/>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152.xml><?xml version="1.0" encoding="utf-8"?>
<p:tagLst xmlns:p="http://schemas.openxmlformats.org/presentationml/2006/main">
  <p:tag name="ISPRING_RESOURCE_PATHS_HASH_PRESENTER" val="1cfe325ac88af4cb1e315171a86c19382325f4f"/>
  <p:tag name="COMMONDATA" val="eyJoZGlkIjoiYTc2ZGZiNzZiNDVlOGViOWVmM2JhOTY0NGJkNjUyYzgifQ=="/>
  <p:tag name="KSO_WPP_MARK_KEY" val="19b2fd34-45a7-476c-8a2a-ffbc41470142"/>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4*f*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4*f*2"/>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titlestyle"/>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1_1"/>
  <p:tag name="KSO_WM_UNIT_ID" val="diagram20210811_2*m_h_i*690_1_1"/>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2_1"/>
  <p:tag name="KSO_WM_UNIT_ID" val="diagram20210811_2*m_h_i*690_2_1"/>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3_1"/>
  <p:tag name="KSO_WM_UNIT_ID" val="diagram20210811_2*m_h_i*690_3_1"/>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1_3"/>
  <p:tag name="KSO_WM_UNIT_ID" val="diagram20210811_2*m_h_i*690_1_3"/>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690_1_2"/>
  <p:tag name="KSO_WM_UNIT_ID" val="diagram20210811_2*m_h_i*690_1_2"/>
  <p:tag name="KSO_WM_TEMPLATE_CATEGORY" val="diagram"/>
  <p:tag name="KSO_WM_TEMPLATE_INDEX" val="2021081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2_3"/>
  <p:tag name="KSO_WM_UNIT_ID" val="diagram20210811_2*m_h_i*690_2_3"/>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690_2_2"/>
  <p:tag name="KSO_WM_UNIT_ID" val="diagram20210811_2*m_h_i*690_2_2"/>
  <p:tag name="KSO_WM_TEMPLATE_CATEGORY" val="diagram"/>
  <p:tag name="KSO_WM_TEMPLATE_INDEX" val="2021081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690_3_3"/>
  <p:tag name="KSO_WM_UNIT_ID" val="diagram20210811_2*m_h_i*690_3_3"/>
  <p:tag name="KSO_WM_TEMPLATE_CATEGORY" val="diagram"/>
  <p:tag name="KSO_WM_TEMPLATE_INDEX" val="20210811"/>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690_3_2"/>
  <p:tag name="KSO_WM_UNIT_ID" val="diagram20210811_2*m_h_i*690_3_2"/>
  <p:tag name="KSO_WM_TEMPLATE_CATEGORY" val="diagram"/>
  <p:tag name="KSO_WM_TEMPLATE_INDEX" val="2021081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Lst>
</file>

<file path=ppt/tags/tag39.xml><?xml version="1.0" encoding="utf-8"?>
<p:tagLst xmlns:p="http://schemas.openxmlformats.org/presentationml/2006/main">
  <p:tag name="KSO_WM_UNIT_SUBTYPE" val="a"/>
  <p:tag name="KSO_WM_UNIT_PRESET_TEXT" val="单击此处添加文本具体内容"/>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690_1_1"/>
  <p:tag name="KSO_WM_UNIT_ID" val="diagram20210811_2*m_h_f*690_1_1"/>
  <p:tag name="KSO_WM_TEMPLATE_CATEGORY" val="diagram"/>
  <p:tag name="KSO_WM_TEMPLATE_INDEX" val="2021081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1.0"/>
  <p:tag name="KSO_WM_BEAUTIFY_FLAG" val="#wm#"/>
  <p:tag name="KSO_WM_UNIT_TYPE" val="i"/>
  <p:tag name="KSO_WM_UNIT_INDEX" val="4"/>
</p:tagLst>
</file>

<file path=ppt/tags/tag40.xml><?xml version="1.0" encoding="utf-8"?>
<p:tagLst xmlns:p="http://schemas.openxmlformats.org/presentationml/2006/main">
  <p:tag name="KSO_WM_UNIT_SUBTYPE" val="a"/>
  <p:tag name="KSO_WM_UNIT_PRESET_TEXT" val="单击此处添加文本具体内容"/>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690_2_1"/>
  <p:tag name="KSO_WM_UNIT_ID" val="diagram20210811_2*m_h_f*690_2_1"/>
  <p:tag name="KSO_WM_TEMPLATE_CATEGORY" val="diagram"/>
  <p:tag name="KSO_WM_TEMPLATE_INDEX" val="2021081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SUBTYPE" val="a"/>
  <p:tag name="KSO_WM_UNIT_PRESET_TEXT" val="单击此处添加文本具体内容"/>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690_3_1"/>
  <p:tag name="KSO_WM_UNIT_ID" val="diagram20210811_2*m_h_f*690_3_1"/>
  <p:tag name="KSO_WM_TEMPLATE_CATEGORY" val="diagram"/>
  <p:tag name="KSO_WM_TEMPLATE_INDEX" val="2021081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3-10-13T09:58:25&quot;,&quot;maxSize&quot;:{&quot;size1&quot;:31.1},&quot;minSize&quot;:{&quot;size1&quot;:17.8},&quot;normalSize&quot;:{&quot;size1&quot;:17.8},&quot;subLayout&quot;:[{&quot;id&quot;:&quot;2023-10-13T09:58:25&quot;,&quot;maxSize&quot;:{&quot;size1&quot;:100},&quot;minSize&quot;:{&quot;size1&quot;:61.7},&quot;normalSize&quot;:{&quot;size1&quot;:61.7},&quot;subLayout&quot;:[{&quot;id&quot;:&quot;2023-10-13T09:58:25&quot;,&quot;margin&quot;:{&quot;bottom&quot;:0,&quot;left&quot;:1.2699999809265137,&quot;right&quot;:1.2699999809265137,&quot;top&quot;:0.4230000376701355},&quot;type&quot;:0},{&quot;id&quot;:&quot;2023-10-13T09:58:25&quot;,&quot;margin&quot;:{&quot;bottom&quot;:0.025999998673796654,&quot;left&quot;:1.2699999809265137,&quot;right&quot;:1.2699999809265137,&quot;top&quot;:0.025999998673796654},&quot;type&quot;:0}],&quot;type&quot;:0},{&quot;id&quot;:&quot;2023-10-13T09:58:25&quot;,&quot;margin&quot;:{&quot;bottom&quot;:0.847000002861023,&quot;left&quot;:1.2699999809265137,&quot;right&quot;:1.2699999809265137,&quot;top&quot;:1.2699999809265137},&quot;type&quot;:0}],&quot;type&quot;:0}"/>
  <p:tag name="KSO_WM_SLIDE_BACKGROUND_TYPE" val="gener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752_1_1"/>
  <p:tag name="KSO_WM_UNIT_ID" val="diagram20209365_2*l_h_a*752_1_1"/>
  <p:tag name="KSO_WM_TEMPLATE_CATEGORY" val="diagram"/>
  <p:tag name="KSO_WM_TEMPLATE_INDEX" val="20209365"/>
  <p:tag name="KSO_WM_UNIT_LAYERLEVEL" val="1_1_1"/>
  <p:tag name="KSO_WM_TAG_VERSION" val="1.0"/>
  <p:tag name="KSO_WM_BEAUTIFY_FLAG" val="#wm#"/>
  <p:tag name="KSO_WM_UNIT_PRESET_TEXT" val="点击添加小标题"/>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52_1_1"/>
  <p:tag name="KSO_WM_UNIT_ID" val="diagram20209365_2*l_h_i*752_1_1"/>
  <p:tag name="KSO_WM_TEMPLATE_CATEGORY" val="diagram"/>
  <p:tag name="KSO_WM_TEMPLATE_INDEX" val="20209365"/>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2"/>
  <p:tag name="KSO_WM_UNIT_ID" val="diagram20209365_2*l_h_i*752_1_2"/>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3"/>
  <p:tag name="KSO_WM_UNIT_ID" val="diagram20209365_2*l_h_i*752_1_3"/>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4"/>
  <p:tag name="KSO_WM_UNIT_ID" val="diagram20209365_2*l_h_i*752_1_4"/>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1.0"/>
  <p:tag name="KSO_WM_BEAUTIFY_FLAG" val="#wm#"/>
  <p:tag name="KSO_WM_UNIT_TYPE" val="i"/>
  <p:tag name="KSO_WM_UNIT_INDEX" val="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5"/>
  <p:tag name="KSO_WM_UNIT_ID" val="diagram20209365_2*l_h_i*752_1_5"/>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6"/>
  <p:tag name="KSO_WM_UNIT_ID" val="diagram20209365_2*l_h_i*752_1_6"/>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7"/>
  <p:tag name="KSO_WM_UNIT_ID" val="diagram20209365_2*l_h_i*752_1_7"/>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8"/>
  <p:tag name="KSO_WM_UNIT_ID" val="diagram20209365_2*l_h_i*752_1_8"/>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9"/>
  <p:tag name="KSO_WM_UNIT_ID" val="diagram20209365_2*l_h_i*752_1_9"/>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1_10"/>
  <p:tag name="KSO_WM_UNIT_ID" val="diagram20209365_2*l_h_i*752_1_10"/>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752_3_1"/>
  <p:tag name="KSO_WM_UNIT_ID" val="diagram20209365_2*l_h_a*752_3_1"/>
  <p:tag name="KSO_WM_TEMPLATE_CATEGORY" val="diagram"/>
  <p:tag name="KSO_WM_TEMPLATE_INDEX" val="20209365"/>
  <p:tag name="KSO_WM_UNIT_LAYERLEVEL" val="1_1_1"/>
  <p:tag name="KSO_WM_TAG_VERSION" val="1.0"/>
  <p:tag name="KSO_WM_BEAUTIFY_FLAG" val="#wm#"/>
  <p:tag name="KSO_WM_UNIT_PRESET_TEXT" val="点击添加小标题"/>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52_3_1"/>
  <p:tag name="KSO_WM_UNIT_ID" val="diagram20209365_2*l_h_i*752_3_1"/>
  <p:tag name="KSO_WM_TEMPLATE_CATEGORY" val="diagram"/>
  <p:tag name="KSO_WM_TEMPLATE_INDEX" val="20209365"/>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3"/>
  <p:tag name="KSO_WM_UNIT_ID" val="diagram20209365_2*l_h_i*752_3_3"/>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4"/>
  <p:tag name="KSO_WM_UNIT_ID" val="diagram20209365_2*l_h_i*752_3_4"/>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1.0"/>
  <p:tag name="KSO_WM_BEAUTIFY_FLAG" val="#wm#"/>
  <p:tag name="KSO_WM_UNIT_TYPE" val="i"/>
  <p:tag name="KSO_WM_UNIT_INDEX" val="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5"/>
  <p:tag name="KSO_WM_UNIT_ID" val="diagram20209365_2*l_h_i*752_3_5"/>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6"/>
  <p:tag name="KSO_WM_UNIT_ID" val="diagram20209365_2*l_h_i*752_3_6"/>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7"/>
  <p:tag name="KSO_WM_UNIT_ID" val="diagram20209365_2*l_h_i*752_3_7"/>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8"/>
  <p:tag name="KSO_WM_UNIT_ID" val="diagram20209365_2*l_h_i*752_3_8"/>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9"/>
  <p:tag name="KSO_WM_UNIT_ID" val="diagram20209365_2*l_h_i*752_3_9"/>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10"/>
  <p:tag name="KSO_WM_UNIT_ID" val="diagram20209365_2*l_h_i*752_3_10"/>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3_2"/>
  <p:tag name="KSO_WM_UNIT_ID" val="diagram20209365_2*l_h_i*752_3_2"/>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752_2_1"/>
  <p:tag name="KSO_WM_UNIT_ID" val="diagram20209365_2*l_h_a*752_2_1"/>
  <p:tag name="KSO_WM_TEMPLATE_CATEGORY" val="diagram"/>
  <p:tag name="KSO_WM_TEMPLATE_INDEX" val="20209365"/>
  <p:tag name="KSO_WM_UNIT_LAYERLEVEL" val="1_1_1"/>
  <p:tag name="KSO_WM_TAG_VERSION" val="1.0"/>
  <p:tag name="KSO_WM_BEAUTIFY_FLAG" val="#wm#"/>
  <p:tag name="KSO_WM_UNIT_PRESET_TEXT" val="点击添加小标题"/>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52_2_1"/>
  <p:tag name="KSO_WM_UNIT_ID" val="diagram20209365_2*l_h_i*752_2_1"/>
  <p:tag name="KSO_WM_TEMPLATE_CATEGORY" val="diagram"/>
  <p:tag name="KSO_WM_TEMPLATE_INDEX" val="20209365"/>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3"/>
  <p:tag name="KSO_WM_UNIT_ID" val="diagram20209365_2*l_h_i*752_2_3"/>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a*1"/>
  <p:tag name="KSO_WM_UNIT_LAYERLEVEL" val="1"/>
  <p:tag name="KSO_WM_TAG_VERSION" val="1.0"/>
  <p:tag name="KSO_WM_UNIT_ISCONTENTSTITLE" val="0"/>
  <p:tag name="KSO_WM_UNIT_ISNUMDGMTITLE" val="0"/>
  <p:tag name="KSO_WM_UNIT_PRESET_TEXT" val="添加章节标题"/>
  <p:tag name="KSO_WM_UNIT_NOCLEAR" val="0"/>
  <p:tag name="KSO_WM_UNIT_VALUE" val="14"/>
  <p:tag name="KSO_WM_UNIT_CONTENT_GROUP_TYPE" val="contentchip"/>
  <p:tag name="KSO_WM_UNIT_TYPE" val="a"/>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4"/>
  <p:tag name="KSO_WM_UNIT_ID" val="diagram20209365_2*l_h_i*752_2_4"/>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5"/>
  <p:tag name="KSO_WM_UNIT_ID" val="diagram20209365_2*l_h_i*752_2_5"/>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6"/>
  <p:tag name="KSO_WM_UNIT_ID" val="diagram20209365_2*l_h_i*752_2_6"/>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7"/>
  <p:tag name="KSO_WM_UNIT_ID" val="diagram20209365_2*l_h_i*752_2_7"/>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8"/>
  <p:tag name="KSO_WM_UNIT_ID" val="diagram20209365_2*l_h_i*752_2_8"/>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9"/>
  <p:tag name="KSO_WM_UNIT_ID" val="diagram20209365_2*l_h_i*752_2_9"/>
  <p:tag name="KSO_WM_TEMPLATE_CATEGORY" val="diagram"/>
  <p:tag name="KSO_WM_TEMPLATE_INDEX" val="2020936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10"/>
  <p:tag name="KSO_WM_UNIT_ID" val="diagram20209365_2*l_h_i*752_2_10"/>
  <p:tag name="KSO_WM_TEMPLATE_CATEGORY" val="diagram"/>
  <p:tag name="KSO_WM_TEMPLATE_INDEX" val="20209365"/>
  <p:tag name="KSO_WM_UNIT_LAYERLEVEL" val="1_1_1"/>
  <p:tag name="KSO_WM_TAG_VERSION" val="1.0"/>
  <p:tag name="KSO_WM_BEAUTIFY_FLAG" val="#wm#"/>
  <p:tag name="KSO_WM_UNIT_FILL_FORE_SCHEMECOLOR_INDEX_BRIGHTNESS" val="-0.25"/>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52_2_2"/>
  <p:tag name="KSO_WM_UNIT_ID" val="diagram20209365_2*l_h_i*752_2_2"/>
  <p:tag name="KSO_WM_TEMPLATE_CATEGORY" val="diagram"/>
  <p:tag name="KSO_WM_TEMPLATE_INDEX" val="20209365"/>
  <p:tag name="KSO_WM_UNIT_LAYERLEVEL" val="1_1_1"/>
  <p:tag name="KSO_WM_TAG_VERSION" val="1.0"/>
  <p:tag name="KSO_WM_BEAUTIFY_FLAG" val="#wm#"/>
  <p:tag name="KSO_WM_UNIT_FILL_FORE_SCHEMECOLOR_INDEX_BRIGHTNESS" val="-0.1"/>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wm#"/>
  <p:tag name="KSO_WM_TEMPLATE_CATEGORY" val="diagram"/>
  <p:tag name="KSO_WM_TEMPLATE_INDEX" val="20220058"/>
</p:tagLst>
</file>

<file path=ppt/tags/tag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wm#"/>
  <p:tag name="KSO_WM_UNIT_HIGHLIGHT" val="0"/>
  <p:tag name="KSO_WM_UNIT_COMPATIBLE" val="1"/>
  <p:tag name="KSO_WM_UNIT_DIAGRAM_ISNUMVISUAL" val="0"/>
  <p:tag name="KSO_WM_UNIT_DIAGRAM_ISREFERUNIT" val="0"/>
  <p:tag name="KSO_WM_UNIT_ID" val="_3*e*1"/>
  <p:tag name="KSO_WM_UNIT_LAYERLEVEL" val="1"/>
  <p:tag name="KSO_WM_TAG_VERSION" val="1.0"/>
  <p:tag name="KSO_WM_UNIT_PRESET_TEXT" val="01"/>
  <p:tag name="KSO_WM_UNIT_NOCLEAR" val="0"/>
  <p:tag name="KSO_WM_UNIT_VALUE" val="4"/>
  <p:tag name="KSO_WM_UNIT_CONTENT_GROUP_TYPE" val="contentchip"/>
  <p:tag name="KSO_WM_UNIT_TYPE" val="e"/>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313_1"/>
  <p:tag name="KSO_WM_UNIT_ID" val="diagram20199441_2*m_i*313_1"/>
  <p:tag name="KSO_WM_TEMPLATE_CATEGORY" val="diagram"/>
  <p:tag name="KSO_WM_TEMPLATE_INDEX" val="20199441"/>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313_1_1"/>
  <p:tag name="KSO_WM_UNIT_ID" val="diagram20199441_2*m_h_i*313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313_1_1"/>
  <p:tag name="KSO_WM_UNIT_ID" val="diagram20199441_2*m_h_f*313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313_1_2"/>
  <p:tag name="KSO_WM_UNIT_ID" val="diagram20199441_2*m_h_i*313_1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313_2_1"/>
  <p:tag name="KSO_WM_UNIT_ID" val="diagram20199441_2*m_h_i*313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313_2_1"/>
  <p:tag name="KSO_WM_UNIT_ID" val="diagram20199441_2*m_h_f*313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313_2_2"/>
  <p:tag name="KSO_WM_UNIT_ID" val="diagram20199441_2*m_h_i*313_2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313_3_1"/>
  <p:tag name="KSO_WM_UNIT_ID" val="diagram20199441_2*m_h_i*313_3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7"/>
  <p:tag name="KSO_WM_UNIT_LAYERLEVEL" val="1"/>
  <p:tag name="KSO_WM_TAG_VERSION" val="1.0"/>
  <p:tag name="KSO_WM_UNIT_TYPE" val="i"/>
  <p:tag name="KSO_WM_UNIT_INDEX" val="7"/>
</p:tagLst>
</file>

<file path=ppt/tags/tag9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313_3_1"/>
  <p:tag name="KSO_WM_UNIT_ID" val="diagram20199441_2*m_h_f*313_3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313_3_2"/>
  <p:tag name="KSO_WM_UNIT_ID" val="diagram20199441_2*m_h_i*313_3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BEAUTIFY_FLAG" val="#wm#"/>
  <p:tag name="KSO_WM_TEMPLATE_CATEGORY" val="diagram"/>
  <p:tag name="KSO_WM_TEMPLATE_INDEX" val="20220058"/>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764_1_1"/>
  <p:tag name="KSO_WM_UNIT_ID" val="diagram20219420_2*l_h_f*764_1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36"/>
  <p:tag name="KSO_WM_UNIT_TEXT_FILL_FORE_SCHEMECOLOR_INDEX_BRIGHTNESS" val="0.1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1_1"/>
  <p:tag name="KSO_WM_UNIT_ID" val="diagram20219420_2*l_h_i*764_1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764_1_3"/>
  <p:tag name="KSO_WM_UNIT_ID" val="diagram20219420_2*l_h_i*764_1_3"/>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1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764_1_2"/>
  <p:tag name="KSO_WM_UNIT_ID" val="diagram20219420_2*l_h_i*764_1_2"/>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LINE_FORE_SCHEMECOLOR_INDEX_BRIGHTNESS" val="0"/>
  <p:tag name="KSO_WM_UNIT_LINE_FORE_SCHEMECOLOR_INDEX" val="5"/>
  <p:tag name="KSO_WM_UNIT_LINE_FILL_TYPE" val="2"/>
</p:tagLst>
</file>

<file path=ppt/tags/tag99.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764_2_1"/>
  <p:tag name="KSO_WM_UNIT_ID" val="diagram20219420_2*l_h_f*764_2_1"/>
  <p:tag name="KSO_WM_TEMPLATE_CATEGORY" val="diagram"/>
  <p:tag name="KSO_WM_TEMPLATE_INDEX" val="20219420"/>
  <p:tag name="KSO_WM_UNIT_LAYERLEVEL" val="1_1_1"/>
  <p:tag name="KSO_WM_TAG_VERSION" val="1.0"/>
  <p:tag name="KSO_WM_BEAUTIFY_FLAG" val="#wm#"/>
  <p:tag name="KSO_WM_CHIP_GROUPID" val="60bed534191caac4ef20244a"/>
  <p:tag name="KSO_WM_CHIP_XID" val="60bed534191caac4ef20244b"/>
  <p:tag name="KSO_WM_ASSEMBLE_CHIP_INDEX" val="9fba88e747f94558be2d49c8174e163d"/>
  <p:tag name="KSO_WM_UNIT_VALUE" val="36"/>
  <p:tag name="KSO_WM_UNIT_TEXT_FILL_FORE_SCHEMECOLOR_INDEX_BRIGHTNESS" val="0.15"/>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1178</Words>
  <Application>WPS 演示</Application>
  <PresentationFormat>自定义</PresentationFormat>
  <Paragraphs>239</Paragraphs>
  <Slides>18</Slides>
  <Notes>20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18</vt:i4>
      </vt:variant>
    </vt:vector>
  </HeadingPairs>
  <TitlesOfParts>
    <vt:vector size="41" baseType="lpstr">
      <vt:lpstr>Arial</vt:lpstr>
      <vt:lpstr>宋体</vt:lpstr>
      <vt:lpstr>Wingdings</vt:lpstr>
      <vt:lpstr>微软雅黑</vt:lpstr>
      <vt:lpstr>Arial Unicode MS</vt:lpstr>
      <vt:lpstr>仿宋</vt:lpstr>
      <vt:lpstr>Wingdings</vt:lpstr>
      <vt:lpstr>字魂35号-经典雅黑</vt:lpstr>
      <vt:lpstr>黑体</vt:lpstr>
      <vt:lpstr>楷体</vt:lpstr>
      <vt:lpstr>Times New Roman</vt:lpstr>
      <vt:lpstr>Calibri</vt:lpstr>
      <vt:lpstr>Segoe UI</vt:lpstr>
      <vt:lpstr>隶书</vt:lpstr>
      <vt:lpstr>Arial Unicode MS</vt:lpstr>
      <vt:lpstr>华文黑体</vt:lpstr>
      <vt:lpstr>汉仪尚巍手书W</vt:lpstr>
      <vt:lpstr>Kartika</vt:lpstr>
      <vt:lpstr>DejaVu Math TeX Gyre</vt:lpstr>
      <vt:lpstr>Calibri Light</vt:lpstr>
      <vt:lpstr>华文琥珀</vt:lpstr>
      <vt:lpstr>华文隶书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86138</cp:lastModifiedBy>
  <cp:revision>23</cp:revision>
  <dcterms:created xsi:type="dcterms:W3CDTF">2014-10-29T09:18:00Z</dcterms:created>
  <dcterms:modified xsi:type="dcterms:W3CDTF">2023-10-28T07:13:11Z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00B6C3F5F5E84733A427CEFD67199289_12</vt:lpwstr>
  </property>
  <property fmtid="{D5CDD505-2E9C-101B-9397-08002B2CF9AE}" pid="3" name="KSOProductBuildVer">
    <vt:lpwstr>2052-11.1.0.14309</vt:lpwstr>
  </property>
</Properties>
</file>